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1" r:id="rId1"/>
  </p:sldMasterIdLst>
  <p:sldIdLst>
    <p:sldId id="256" r:id="rId2"/>
    <p:sldId id="259" r:id="rId3"/>
    <p:sldId id="257" r:id="rId4"/>
    <p:sldId id="258" r:id="rId5"/>
    <p:sldId id="260" r:id="rId6"/>
    <p:sldId id="261" r:id="rId7"/>
    <p:sldId id="262" r:id="rId8"/>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p:restoredTop sz="94674"/>
  </p:normalViewPr>
  <p:slideViewPr>
    <p:cSldViewPr snapToGrid="0" snapToObjects="1">
      <p:cViewPr>
        <p:scale>
          <a:sx n="100" d="100"/>
          <a:sy n="100" d="100"/>
        </p:scale>
        <p:origin x="1012" y="-1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ys Egan" userId="c683b176-f3e9-4e44-bcb9-fcc2f5a21fab" providerId="ADAL" clId="{6B26EFBE-519C-4695-B459-BC0B780523B7}"/>
    <pc:docChg chg="modSld">
      <pc:chgData name="Chrys Egan" userId="c683b176-f3e9-4e44-bcb9-fcc2f5a21fab" providerId="ADAL" clId="{6B26EFBE-519C-4695-B459-BC0B780523B7}" dt="2020-11-05T00:28:16.458" v="17" actId="20577"/>
      <pc:docMkLst>
        <pc:docMk/>
      </pc:docMkLst>
      <pc:sldChg chg="modSp">
        <pc:chgData name="Chrys Egan" userId="c683b176-f3e9-4e44-bcb9-fcc2f5a21fab" providerId="ADAL" clId="{6B26EFBE-519C-4695-B459-BC0B780523B7}" dt="2020-11-05T00:24:31.586" v="14" actId="20577"/>
        <pc:sldMkLst>
          <pc:docMk/>
          <pc:sldMk cId="1119101283" sldId="256"/>
        </pc:sldMkLst>
        <pc:spChg chg="mod">
          <ac:chgData name="Chrys Egan" userId="c683b176-f3e9-4e44-bcb9-fcc2f5a21fab" providerId="ADAL" clId="{6B26EFBE-519C-4695-B459-BC0B780523B7}" dt="2020-11-05T00:24:31.586" v="14" actId="20577"/>
          <ac:spMkLst>
            <pc:docMk/>
            <pc:sldMk cId="1119101283" sldId="256"/>
            <ac:spMk id="4" creationId="{FFDF2978-42BB-584F-8437-1F0574ECA4C9}"/>
          </ac:spMkLst>
        </pc:spChg>
      </pc:sldChg>
      <pc:sldChg chg="modSp">
        <pc:chgData name="Chrys Egan" userId="c683b176-f3e9-4e44-bcb9-fcc2f5a21fab" providerId="ADAL" clId="{6B26EFBE-519C-4695-B459-BC0B780523B7}" dt="2020-11-05T00:24:57.944" v="16" actId="20577"/>
        <pc:sldMkLst>
          <pc:docMk/>
          <pc:sldMk cId="1677089906" sldId="259"/>
        </pc:sldMkLst>
        <pc:graphicFrameChg chg="modGraphic">
          <ac:chgData name="Chrys Egan" userId="c683b176-f3e9-4e44-bcb9-fcc2f5a21fab" providerId="ADAL" clId="{6B26EFBE-519C-4695-B459-BC0B780523B7}" dt="2020-11-05T00:24:57.944" v="16" actId="20577"/>
          <ac:graphicFrameMkLst>
            <pc:docMk/>
            <pc:sldMk cId="1677089906" sldId="259"/>
            <ac:graphicFrameMk id="10" creationId="{A078C23B-8C76-E945-AAB6-6E770F8F5300}"/>
          </ac:graphicFrameMkLst>
        </pc:graphicFrameChg>
      </pc:sldChg>
      <pc:sldChg chg="modSp">
        <pc:chgData name="Chrys Egan" userId="c683b176-f3e9-4e44-bcb9-fcc2f5a21fab" providerId="ADAL" clId="{6B26EFBE-519C-4695-B459-BC0B780523B7}" dt="2020-11-05T00:28:16.458" v="17" actId="20577"/>
        <pc:sldMkLst>
          <pc:docMk/>
          <pc:sldMk cId="2533272007" sldId="262"/>
        </pc:sldMkLst>
        <pc:graphicFrameChg chg="modGraphic">
          <ac:chgData name="Chrys Egan" userId="c683b176-f3e9-4e44-bcb9-fcc2f5a21fab" providerId="ADAL" clId="{6B26EFBE-519C-4695-B459-BC0B780523B7}" dt="2020-11-05T00:28:16.458" v="17" actId="20577"/>
          <ac:graphicFrameMkLst>
            <pc:docMk/>
            <pc:sldMk cId="2533272007" sldId="262"/>
            <ac:graphicFrameMk id="9" creationId="{2CF1648C-4465-E246-8AAF-941924BEE638}"/>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4095" y="1705446"/>
            <a:ext cx="4320556" cy="4572251"/>
          </a:xfrm>
        </p:spPr>
        <p:txBody>
          <a:bodyPr bIns="0" anchor="b">
            <a:normAutofit/>
          </a:bodyPr>
          <a:lstStyle>
            <a:lvl1pPr algn="l">
              <a:defRPr sz="4050"/>
            </a:lvl1pPr>
          </a:lstStyle>
          <a:p>
            <a:r>
              <a:rPr lang="en-US"/>
              <a:t>Click to edit Master title style</a:t>
            </a:r>
            <a:endParaRPr lang="en-US" dirty="0"/>
          </a:p>
        </p:txBody>
      </p:sp>
      <p:sp>
        <p:nvSpPr>
          <p:cNvPr id="3" name="Subtitle 2"/>
          <p:cNvSpPr>
            <a:spLocks noGrp="1"/>
          </p:cNvSpPr>
          <p:nvPr>
            <p:ph type="subTitle" idx="1"/>
          </p:nvPr>
        </p:nvSpPr>
        <p:spPr>
          <a:xfrm>
            <a:off x="844095" y="6277699"/>
            <a:ext cx="4320556" cy="1737993"/>
          </a:xfrm>
        </p:spPr>
        <p:txBody>
          <a:bodyPr tIns="91440" bIns="91440">
            <a:normAutofit/>
          </a:bodyPr>
          <a:lstStyle>
            <a:lvl1pPr marL="0" indent="0" algn="l">
              <a:buNone/>
              <a:defRPr sz="1200" b="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ADA73B-9A15-8C49-AA38-E6B62D36F3AE}" type="datetimeFigureOut">
              <a:rPr lang="en-US" smtClean="0"/>
              <a:t>11/4/2020</a:t>
            </a:fld>
            <a:endParaRPr lang="en-US"/>
          </a:p>
        </p:txBody>
      </p:sp>
      <p:sp>
        <p:nvSpPr>
          <p:cNvPr id="5" name="Footer Placeholder 4"/>
          <p:cNvSpPr>
            <a:spLocks noGrp="1"/>
          </p:cNvSpPr>
          <p:nvPr>
            <p:ph type="ftr" sz="quarter" idx="11"/>
          </p:nvPr>
        </p:nvSpPr>
        <p:spPr>
          <a:xfrm>
            <a:off x="844094" y="585437"/>
            <a:ext cx="2544108" cy="549691"/>
          </a:xfrm>
        </p:spPr>
        <p:txBody>
          <a:bodyPr/>
          <a:lstStyle/>
          <a:p>
            <a:endParaRPr lang="en-US"/>
          </a:p>
        </p:txBody>
      </p:sp>
      <p:sp>
        <p:nvSpPr>
          <p:cNvPr id="6" name="Slide Number Placeholder 5"/>
          <p:cNvSpPr>
            <a:spLocks noGrp="1"/>
          </p:cNvSpPr>
          <p:nvPr>
            <p:ph type="sldNum" sz="quarter" idx="12"/>
          </p:nvPr>
        </p:nvSpPr>
        <p:spPr>
          <a:xfrm>
            <a:off x="5164650" y="234187"/>
            <a:ext cx="601504" cy="895250"/>
          </a:xfrm>
        </p:spPr>
        <p:txBody>
          <a:bodyPr/>
          <a:lstStyle/>
          <a:p>
            <a:fld id="{D92BCCE8-81A7-9F43-89B3-92B98999E6B2}" type="slidenum">
              <a:rPr lang="en-US" smtClean="0"/>
              <a:t>‹#›</a:t>
            </a:fld>
            <a:endParaRPr lang="en-US"/>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42454" b="36435"/>
          <a:stretch/>
        </p:blipFill>
        <p:spPr>
          <a:xfrm>
            <a:off x="844095" y="1143936"/>
            <a:ext cx="4930902" cy="276352"/>
          </a:xfrm>
          <a:prstGeom prst="rect">
            <a:avLst/>
          </a:prstGeom>
          <a:noFill/>
          <a:ln>
            <a:noFill/>
          </a:ln>
        </p:spPr>
      </p:pic>
    </p:spTree>
    <p:extLst>
      <p:ext uri="{BB962C8B-B14F-4D97-AF65-F5344CB8AC3E}">
        <p14:creationId xmlns:p14="http://schemas.microsoft.com/office/powerpoint/2010/main" val="306229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DA73B-9A15-8C49-AA38-E6B62D36F3AE}"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CCE8-81A7-9F43-89B3-92B98999E6B2}" type="slidenum">
              <a:rPr lang="en-US" smtClean="0"/>
              <a:t>‹#›</a:t>
            </a:fld>
            <a:endParaRPr lang="en-US"/>
          </a:p>
        </p:txBody>
      </p:sp>
      <p:pic>
        <p:nvPicPr>
          <p:cNvPr id="15" name="Picture 14"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42454" b="36435"/>
          <a:stretch/>
        </p:blipFill>
        <p:spPr>
          <a:xfrm>
            <a:off x="844095" y="1143936"/>
            <a:ext cx="4930902" cy="276352"/>
          </a:xfrm>
          <a:prstGeom prst="rect">
            <a:avLst/>
          </a:prstGeom>
          <a:noFill/>
          <a:ln>
            <a:noFill/>
          </a:ln>
        </p:spPr>
      </p:pic>
    </p:spTree>
    <p:extLst>
      <p:ext uri="{BB962C8B-B14F-4D97-AF65-F5344CB8AC3E}">
        <p14:creationId xmlns:p14="http://schemas.microsoft.com/office/powerpoint/2010/main" val="200804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9836" y="1415642"/>
            <a:ext cx="827270" cy="828900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3933" y="1415642"/>
            <a:ext cx="3975821" cy="82890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DA73B-9A15-8C49-AA38-E6B62D36F3AE}"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CCE8-81A7-9F43-89B3-92B98999E6B2}" type="slidenum">
              <a:rPr lang="en-US" smtClean="0"/>
              <a:t>‹#›</a:t>
            </a:fld>
            <a:endParaRPr lang="en-US"/>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59215" b="36435"/>
          <a:stretch/>
        </p:blipFill>
        <p:spPr>
          <a:xfrm rot="5400000">
            <a:off x="1807553" y="5502628"/>
            <a:ext cx="8290560" cy="116586"/>
          </a:xfrm>
          <a:prstGeom prst="rect">
            <a:avLst/>
          </a:prstGeom>
          <a:noFill/>
          <a:ln>
            <a:noFill/>
          </a:ln>
        </p:spPr>
      </p:pic>
    </p:spTree>
    <p:extLst>
      <p:ext uri="{BB962C8B-B14F-4D97-AF65-F5344CB8AC3E}">
        <p14:creationId xmlns:p14="http://schemas.microsoft.com/office/powerpoint/2010/main" val="252125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DA73B-9A15-8C49-AA38-E6B62D36F3AE}"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CCE8-81A7-9F43-89B3-92B98999E6B2}" type="slidenum">
              <a:rPr lang="en-US" smtClean="0"/>
              <a:t>‹#›</a:t>
            </a:fld>
            <a:endParaRPr lang="en-US"/>
          </a:p>
        </p:txBody>
      </p:sp>
      <p:pic>
        <p:nvPicPr>
          <p:cNvPr id="15" name="Picture 14"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42454" b="36435"/>
          <a:stretch/>
        </p:blipFill>
        <p:spPr>
          <a:xfrm>
            <a:off x="844095" y="1143936"/>
            <a:ext cx="4930902" cy="276352"/>
          </a:xfrm>
          <a:prstGeom prst="rect">
            <a:avLst/>
          </a:prstGeom>
          <a:noFill/>
          <a:ln>
            <a:noFill/>
          </a:ln>
        </p:spPr>
      </p:pic>
    </p:spTree>
    <p:extLst>
      <p:ext uri="{BB962C8B-B14F-4D97-AF65-F5344CB8AC3E}">
        <p14:creationId xmlns:p14="http://schemas.microsoft.com/office/powerpoint/2010/main" val="2247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094" y="3122009"/>
            <a:ext cx="4323107" cy="3644562"/>
          </a:xfrm>
        </p:spPr>
        <p:txBody>
          <a:bodyPr anchor="b">
            <a:normAutofit/>
          </a:bodyPr>
          <a:lstStyle>
            <a:lvl1pPr algn="l">
              <a:defRPr sz="2400"/>
            </a:lvl1pPr>
          </a:lstStyle>
          <a:p>
            <a:r>
              <a:rPr lang="en-US"/>
              <a:t>Click to edit Master title style</a:t>
            </a:r>
            <a:endParaRPr lang="en-US" dirty="0"/>
          </a:p>
        </p:txBody>
      </p:sp>
      <p:sp>
        <p:nvSpPr>
          <p:cNvPr id="3" name="Text Placeholder 2"/>
          <p:cNvSpPr>
            <a:spLocks noGrp="1"/>
          </p:cNvSpPr>
          <p:nvPr>
            <p:ph type="body" idx="1"/>
          </p:nvPr>
        </p:nvSpPr>
        <p:spPr>
          <a:xfrm>
            <a:off x="844095" y="6766571"/>
            <a:ext cx="4323107" cy="1800763"/>
          </a:xfrm>
        </p:spPr>
        <p:txBody>
          <a:bodyPr tIns="91440">
            <a:normAutofit/>
          </a:bodyPr>
          <a:lstStyle>
            <a:lvl1pPr marL="0" indent="0" algn="l">
              <a:buNone/>
              <a:defRPr sz="15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DA73B-9A15-8C49-AA38-E6B62D36F3AE}"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CCE8-81A7-9F43-89B3-92B98999E6B2}" type="slidenum">
              <a:rPr lang="en-US" smtClean="0"/>
              <a:t>‹#›</a:t>
            </a:fld>
            <a:endParaRPr lang="en-US"/>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42454" b="36435"/>
          <a:stretch/>
        </p:blipFill>
        <p:spPr>
          <a:xfrm>
            <a:off x="844095" y="1143936"/>
            <a:ext cx="4930902" cy="276352"/>
          </a:xfrm>
          <a:prstGeom prst="rect">
            <a:avLst/>
          </a:prstGeom>
          <a:noFill/>
          <a:ln>
            <a:noFill/>
          </a:ln>
        </p:spPr>
      </p:pic>
    </p:spTree>
    <p:extLst>
      <p:ext uri="{BB962C8B-B14F-4D97-AF65-F5344CB8AC3E}">
        <p14:creationId xmlns:p14="http://schemas.microsoft.com/office/powerpoint/2010/main" val="307447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4095" y="1705448"/>
            <a:ext cx="4923011" cy="185620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4095" y="3862308"/>
            <a:ext cx="2344403" cy="5829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22867" y="3862309"/>
            <a:ext cx="2344239" cy="5829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ADA73B-9A15-8C49-AA38-E6B62D36F3AE}"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CCE8-81A7-9F43-89B3-92B98999E6B2}" type="slidenum">
              <a:rPr lang="en-US" smtClean="0"/>
              <a:t>‹#›</a:t>
            </a:fld>
            <a:endParaRPr lang="en-US"/>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42454" b="36435"/>
          <a:stretch/>
        </p:blipFill>
        <p:spPr>
          <a:xfrm>
            <a:off x="844095" y="1143936"/>
            <a:ext cx="4930902" cy="276352"/>
          </a:xfrm>
          <a:prstGeom prst="rect">
            <a:avLst/>
          </a:prstGeom>
          <a:noFill/>
          <a:ln>
            <a:noFill/>
          </a:ln>
        </p:spPr>
      </p:pic>
    </p:spTree>
    <p:extLst>
      <p:ext uri="{BB962C8B-B14F-4D97-AF65-F5344CB8AC3E}">
        <p14:creationId xmlns:p14="http://schemas.microsoft.com/office/powerpoint/2010/main" val="73584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489" y="1706494"/>
            <a:ext cx="4928508" cy="185706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8598" y="3856168"/>
            <a:ext cx="2344325" cy="1425676"/>
          </a:xfrm>
        </p:spPr>
        <p:txBody>
          <a:bodyPr anchor="b">
            <a:normAutofit/>
          </a:bodyPr>
          <a:lstStyle>
            <a:lvl1pPr marL="0" indent="0">
              <a:lnSpc>
                <a:spcPct val="100000"/>
              </a:lnSpc>
              <a:buNone/>
              <a:defRPr sz="1650" b="0" cap="none"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38598" y="5286782"/>
            <a:ext cx="2344325" cy="4429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22867" y="3862309"/>
            <a:ext cx="2344239" cy="1426199"/>
          </a:xfrm>
        </p:spPr>
        <p:txBody>
          <a:bodyPr anchor="b">
            <a:normAutofit/>
          </a:bodyPr>
          <a:lstStyle>
            <a:lvl1pPr marL="0" indent="0">
              <a:lnSpc>
                <a:spcPct val="100000"/>
              </a:lnSpc>
              <a:buNone/>
              <a:defRPr sz="1650" b="0" cap="none"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22867" y="5281841"/>
            <a:ext cx="2344239" cy="4417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DA73B-9A15-8C49-AA38-E6B62D36F3AE}"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CCE8-81A7-9F43-89B3-92B98999E6B2}" type="slidenum">
              <a:rPr lang="en-US" smtClean="0"/>
              <a:t>‹#›</a:t>
            </a:fld>
            <a:endParaRPr lang="en-US"/>
          </a:p>
        </p:txBody>
      </p:sp>
      <p:pic>
        <p:nvPicPr>
          <p:cNvPr id="18" name="Picture 17"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42454" b="36435"/>
          <a:stretch/>
        </p:blipFill>
        <p:spPr>
          <a:xfrm>
            <a:off x="844095" y="1143936"/>
            <a:ext cx="4930902" cy="276352"/>
          </a:xfrm>
          <a:prstGeom prst="rect">
            <a:avLst/>
          </a:prstGeom>
          <a:noFill/>
          <a:ln>
            <a:noFill/>
          </a:ln>
        </p:spPr>
      </p:pic>
    </p:spTree>
    <p:extLst>
      <p:ext uri="{BB962C8B-B14F-4D97-AF65-F5344CB8AC3E}">
        <p14:creationId xmlns:p14="http://schemas.microsoft.com/office/powerpoint/2010/main" val="234243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ADA73B-9A15-8C49-AA38-E6B62D36F3AE}"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CCE8-81A7-9F43-89B3-92B98999E6B2}" type="slidenum">
              <a:rPr lang="en-US" smtClean="0"/>
              <a:t>‹#›</a:t>
            </a:fld>
            <a:endParaRPr lang="en-US"/>
          </a:p>
        </p:txBody>
      </p:sp>
      <p:pic>
        <p:nvPicPr>
          <p:cNvPr id="14" name="Picture 13"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42454" b="36435"/>
          <a:stretch/>
        </p:blipFill>
        <p:spPr>
          <a:xfrm>
            <a:off x="844095" y="1143936"/>
            <a:ext cx="4930902" cy="276352"/>
          </a:xfrm>
          <a:prstGeom prst="rect">
            <a:avLst/>
          </a:prstGeom>
          <a:noFill/>
          <a:ln>
            <a:noFill/>
          </a:ln>
        </p:spPr>
      </p:pic>
    </p:spTree>
    <p:extLst>
      <p:ext uri="{BB962C8B-B14F-4D97-AF65-F5344CB8AC3E}">
        <p14:creationId xmlns:p14="http://schemas.microsoft.com/office/powerpoint/2010/main" val="91893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DA73B-9A15-8C49-AA38-E6B62D36F3AE}"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CCE8-81A7-9F43-89B3-92B98999E6B2}" type="slidenum">
              <a:rPr lang="en-US" smtClean="0"/>
              <a:t>‹#›</a:t>
            </a:fld>
            <a:endParaRPr lang="en-US"/>
          </a:p>
        </p:txBody>
      </p:sp>
    </p:spTree>
    <p:extLst>
      <p:ext uri="{BB962C8B-B14F-4D97-AF65-F5344CB8AC3E}">
        <p14:creationId xmlns:p14="http://schemas.microsoft.com/office/powerpoint/2010/main" val="312716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31" y="1705446"/>
            <a:ext cx="1819463" cy="398586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2894908" y="1708249"/>
            <a:ext cx="2871134" cy="799450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3031" y="5698653"/>
            <a:ext cx="1820527" cy="3996766"/>
          </a:xfrm>
        </p:spPr>
        <p:txBody>
          <a:bodyPr>
            <a:normAutofit/>
          </a:bodyPr>
          <a:lstStyle>
            <a:lvl1pPr marL="0" indent="0" algn="l">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2ADA73B-9A15-8C49-AA38-E6B62D36F3AE}"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CCE8-81A7-9F43-89B3-92B98999E6B2}" type="slidenum">
              <a:rPr lang="en-US" smtClean="0"/>
              <a:t>‹#›</a:t>
            </a:fld>
            <a:endParaRPr lang="en-US"/>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42454" b="36435"/>
          <a:stretch/>
        </p:blipFill>
        <p:spPr>
          <a:xfrm>
            <a:off x="844095" y="1143936"/>
            <a:ext cx="4930902" cy="276352"/>
          </a:xfrm>
          <a:prstGeom prst="rect">
            <a:avLst/>
          </a:prstGeom>
          <a:noFill/>
          <a:ln>
            <a:noFill/>
          </a:ln>
        </p:spPr>
      </p:pic>
    </p:spTree>
    <p:extLst>
      <p:ext uri="{BB962C8B-B14F-4D97-AF65-F5344CB8AC3E}">
        <p14:creationId xmlns:p14="http://schemas.microsoft.com/office/powerpoint/2010/main" val="105476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3747376" y="857194"/>
            <a:ext cx="2633540" cy="9153957"/>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849058" y="2008022"/>
            <a:ext cx="2539625" cy="3410644"/>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30096" y="1995633"/>
            <a:ext cx="1676249" cy="6873470"/>
          </a:xfrm>
          <a:solidFill>
            <a:schemeClr val="bg1">
              <a:lumMod val="85000"/>
            </a:schemeClr>
          </a:solidFill>
          <a:ln w="9525" cap="sq">
            <a:noFill/>
            <a:miter lim="800000"/>
          </a:ln>
          <a:effectLst/>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848565" y="5434962"/>
            <a:ext cx="2543113" cy="3720121"/>
          </a:xfrm>
        </p:spPr>
        <p:txBody>
          <a:bodyPr>
            <a:normAutofit/>
          </a:bodyPr>
          <a:lstStyle>
            <a:lvl1pPr marL="0" indent="0" algn="l">
              <a:buNone/>
              <a:defRPr sz="13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843444" y="9724191"/>
            <a:ext cx="2545483" cy="569108"/>
          </a:xfrm>
        </p:spPr>
        <p:txBody>
          <a:bodyPr/>
          <a:lstStyle>
            <a:lvl1pPr algn="l">
              <a:defRPr/>
            </a:lvl1pPr>
          </a:lstStyle>
          <a:p>
            <a:fld id="{12ADA73B-9A15-8C49-AA38-E6B62D36F3AE}" type="datetimeFigureOut">
              <a:rPr lang="en-US" smtClean="0"/>
              <a:t>11/4/2020</a:t>
            </a:fld>
            <a:endParaRPr lang="en-US"/>
          </a:p>
        </p:txBody>
      </p:sp>
      <p:sp>
        <p:nvSpPr>
          <p:cNvPr id="6" name="Footer Placeholder 5"/>
          <p:cNvSpPr>
            <a:spLocks noGrp="1"/>
          </p:cNvSpPr>
          <p:nvPr>
            <p:ph type="ftr" sz="quarter" idx="11"/>
          </p:nvPr>
        </p:nvSpPr>
        <p:spPr>
          <a:xfrm>
            <a:off x="844094" y="566474"/>
            <a:ext cx="1950774" cy="570544"/>
          </a:xfrm>
        </p:spPr>
        <p:txBody>
          <a:bodyPr/>
          <a:lstStyle/>
          <a:p>
            <a:endParaRPr lang="en-US" dirty="0"/>
          </a:p>
        </p:txBody>
      </p:sp>
      <p:sp>
        <p:nvSpPr>
          <p:cNvPr id="7" name="Slide Number Placeholder 6"/>
          <p:cNvSpPr>
            <a:spLocks noGrp="1"/>
          </p:cNvSpPr>
          <p:nvPr>
            <p:ph type="sldNum" sz="quarter" idx="12"/>
          </p:nvPr>
        </p:nvSpPr>
        <p:spPr>
          <a:xfrm>
            <a:off x="2794868" y="234187"/>
            <a:ext cx="596810" cy="895250"/>
          </a:xfrm>
        </p:spPr>
        <p:txBody>
          <a:bodyPr/>
          <a:lstStyle/>
          <a:p>
            <a:fld id="{D92BCCE8-81A7-9F43-89B3-92B98999E6B2}" type="slidenum">
              <a:rPr lang="en-US" smtClean="0"/>
              <a:t>‹#›</a:t>
            </a:fld>
            <a:endParaRPr lang="en-US"/>
          </a:p>
        </p:txBody>
      </p:sp>
      <p:pic>
        <p:nvPicPr>
          <p:cNvPr id="22" name="Picture 21"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l="-116" r="70363" b="36435"/>
          <a:stretch/>
        </p:blipFill>
        <p:spPr>
          <a:xfrm>
            <a:off x="844095" y="1143936"/>
            <a:ext cx="2544318" cy="276352"/>
          </a:xfrm>
          <a:prstGeom prst="rect">
            <a:avLst/>
          </a:prstGeom>
          <a:noFill/>
          <a:ln>
            <a:noFill/>
          </a:ln>
        </p:spPr>
      </p:pic>
    </p:spTree>
    <p:extLst>
      <p:ext uri="{BB962C8B-B14F-4D97-AF65-F5344CB8AC3E}">
        <p14:creationId xmlns:p14="http://schemas.microsoft.com/office/powerpoint/2010/main" val="126748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cstate="print">
            <a:extLst>
              <a:ext uri="{28A0092B-C50C-407E-A947-70E740481C1C}">
                <a14:useLocalDpi xmlns:a14="http://schemas.microsoft.com/office/drawing/2010/main"/>
              </a:ext>
            </a:extLst>
          </a:blip>
          <a:srcRect b="-1562"/>
          <a:stretch/>
        </p:blipFill>
        <p:spPr>
          <a:xfrm>
            <a:off x="0" y="10879740"/>
            <a:ext cx="6858000" cy="1320800"/>
          </a:xfrm>
          <a:prstGeom prst="rect">
            <a:avLst/>
          </a:prstGeom>
        </p:spPr>
      </p:pic>
      <p:sp>
        <p:nvSpPr>
          <p:cNvPr id="12" name="Rectangle 11"/>
          <p:cNvSpPr/>
          <p:nvPr/>
        </p:nvSpPr>
        <p:spPr>
          <a:xfrm>
            <a:off x="0" y="833367"/>
            <a:ext cx="6858000" cy="1003915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10881787"/>
            <a:ext cx="685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46514" y="1699862"/>
            <a:ext cx="4928507" cy="186530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46514" y="3853130"/>
            <a:ext cx="4928507" cy="58464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0982" y="587326"/>
            <a:ext cx="1776219" cy="542112"/>
          </a:xfrm>
          <a:prstGeom prst="rect">
            <a:avLst/>
          </a:prstGeom>
        </p:spPr>
        <p:txBody>
          <a:bodyPr vert="horz" lIns="91440" tIns="45720" rIns="91440" bIns="45720" rtlCol="0" anchor="ctr"/>
          <a:lstStyle>
            <a:lvl1pPr algn="r">
              <a:defRPr sz="750">
                <a:solidFill>
                  <a:schemeClr val="tx1">
                    <a:tint val="75000"/>
                  </a:schemeClr>
                </a:solidFill>
              </a:defRPr>
            </a:lvl1pPr>
          </a:lstStyle>
          <a:p>
            <a:fld id="{12ADA73B-9A15-8C49-AA38-E6B62D36F3AE}" type="datetimeFigureOut">
              <a:rPr lang="en-US" smtClean="0"/>
              <a:t>11/4/2020</a:t>
            </a:fld>
            <a:endParaRPr lang="en-US"/>
          </a:p>
        </p:txBody>
      </p:sp>
      <p:sp>
        <p:nvSpPr>
          <p:cNvPr id="5" name="Footer Placeholder 4"/>
          <p:cNvSpPr>
            <a:spLocks noGrp="1"/>
          </p:cNvSpPr>
          <p:nvPr>
            <p:ph type="ftr" sz="quarter" idx="3"/>
          </p:nvPr>
        </p:nvSpPr>
        <p:spPr>
          <a:xfrm>
            <a:off x="846513" y="585437"/>
            <a:ext cx="2541374" cy="54969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70296" y="234187"/>
            <a:ext cx="596810" cy="895250"/>
          </a:xfrm>
          <a:prstGeom prst="rect">
            <a:avLst/>
          </a:prstGeom>
        </p:spPr>
        <p:txBody>
          <a:bodyPr vert="horz" lIns="91440" tIns="45720" rIns="91440" bIns="45720" rtlCol="0" anchor="t"/>
          <a:lstStyle>
            <a:lvl1pPr algn="r">
              <a:defRPr sz="2100">
                <a:solidFill>
                  <a:schemeClr val="accent1"/>
                </a:solidFill>
              </a:defRPr>
            </a:lvl1pPr>
          </a:lstStyle>
          <a:p>
            <a:fld id="{D92BCCE8-81A7-9F43-89B3-92B98999E6B2}" type="slidenum">
              <a:rPr lang="en-US" smtClean="0"/>
              <a:t>‹#›</a:t>
            </a:fld>
            <a:endParaRPr lang="en-US"/>
          </a:p>
        </p:txBody>
      </p:sp>
    </p:spTree>
    <p:extLst>
      <p:ext uri="{BB962C8B-B14F-4D97-AF65-F5344CB8AC3E}">
        <p14:creationId xmlns:p14="http://schemas.microsoft.com/office/powerpoint/2010/main" val="417482220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51435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mailto:MLDANDERSON@salisbury.edu"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DF2978-42BB-584F-8437-1F0574ECA4C9}"/>
              </a:ext>
            </a:extLst>
          </p:cNvPr>
          <p:cNvSpPr txBox="1"/>
          <p:nvPr/>
        </p:nvSpPr>
        <p:spPr>
          <a:xfrm>
            <a:off x="0" y="3543287"/>
            <a:ext cx="6858000" cy="7294305"/>
          </a:xfrm>
          <a:prstGeom prst="rect">
            <a:avLst/>
          </a:prstGeom>
          <a:noFill/>
        </p:spPr>
        <p:txBody>
          <a:bodyPr wrap="square" rtlCol="0">
            <a:spAutoFit/>
          </a:bodyPr>
          <a:lstStyle/>
          <a:p>
            <a:pPr algn="ctr"/>
            <a:r>
              <a:rPr lang="en-US" sz="2000" b="1" dirty="0"/>
              <a:t>Internship Application</a:t>
            </a:r>
          </a:p>
          <a:p>
            <a:pPr algn="ctr"/>
            <a:r>
              <a:rPr lang="en-US" sz="2000" b="1" dirty="0"/>
              <a:t>Interdisciplinary Studies Program IDIS 490</a:t>
            </a:r>
          </a:p>
          <a:p>
            <a:pPr algn="ctr"/>
            <a:endParaRPr lang="en-US" sz="1200" dirty="0"/>
          </a:p>
          <a:p>
            <a:pPr algn="ctr"/>
            <a:r>
              <a:rPr lang="en-US" sz="1400" dirty="0"/>
              <a:t>Prepare for your future.    Broaden your horizons.    Stretch your limits. </a:t>
            </a:r>
          </a:p>
          <a:p>
            <a:pPr algn="ctr"/>
            <a:endParaRPr lang="en-US" sz="1200" b="1" i="1" dirty="0"/>
          </a:p>
          <a:p>
            <a:r>
              <a:rPr lang="en-US" sz="1200" b="1" dirty="0"/>
              <a:t>Introduction</a:t>
            </a:r>
            <a:r>
              <a:rPr lang="en-US" sz="1200" dirty="0"/>
              <a:t>: The IDIS 490 internship is designed to be your bridge between the academic world and your professional career. You should not take on an internship without first setting out your goals. What is it that you hope to achieve in undertaking an internship? What profession do you hope to enter upon leaving university? What type of organization would be your ideal employer (academia, government, not-for-profit, self-employment, entrepreneur, small company, large company)? Do you see yourself as a manager or technical consultant? Do you have interests in a profession you would like to explore? In short, a good internship is specific, it is about you and what you hope to achieve. Before you pursue an internship, first think about your destination. What destination is on the other side of this bridge? </a:t>
            </a:r>
          </a:p>
          <a:p>
            <a:endParaRPr lang="en-US" sz="1000" dirty="0"/>
          </a:p>
          <a:p>
            <a:r>
              <a:rPr lang="en-US" sz="1200" dirty="0"/>
              <a:t>The IDIS internship is designed to be multi-disciplinary and flexible. Our goal is to help you set your goals and measure your progress across the bridge. An internship should help you prepare for your future, broaden your horizons, and stretch your limits. </a:t>
            </a:r>
          </a:p>
          <a:p>
            <a:endParaRPr lang="en-US" sz="1000" dirty="0"/>
          </a:p>
          <a:p>
            <a:r>
              <a:rPr lang="en-US" sz="1200" b="1" dirty="0"/>
              <a:t>Requirements for your Internship:</a:t>
            </a:r>
          </a:p>
          <a:p>
            <a:pPr marL="628650" lvl="1" indent="-171450">
              <a:buFont typeface="Arial" panose="020B0604020202020204" pitchFamily="34" charset="0"/>
              <a:buChar char="•"/>
            </a:pPr>
            <a:r>
              <a:rPr lang="en-US" sz="1200" dirty="0"/>
              <a:t>At least Junior standing and a 2.5 cumulative GPA;</a:t>
            </a:r>
          </a:p>
          <a:p>
            <a:pPr marL="628650" lvl="1" indent="-171450">
              <a:buFont typeface="Arial" panose="020B0604020202020204" pitchFamily="34" charset="0"/>
              <a:buChar char="•"/>
            </a:pPr>
            <a:r>
              <a:rPr lang="en-US" sz="1200" dirty="0"/>
              <a:t>Complete the Internship placement to align with your professional and academic goals;</a:t>
            </a:r>
          </a:p>
          <a:p>
            <a:pPr marL="628650" lvl="1" indent="-171450">
              <a:buFont typeface="Arial" panose="020B0604020202020204" pitchFamily="34" charset="0"/>
              <a:buChar char="•"/>
            </a:pPr>
            <a:r>
              <a:rPr lang="en-US" sz="1200" dirty="0"/>
              <a:t>The student is responsible for finding your internship placement. The IDIS program will provide assistance, if needed;</a:t>
            </a:r>
          </a:p>
          <a:p>
            <a:pPr marL="628650" lvl="1" indent="-171450">
              <a:buFont typeface="Arial" panose="020B0604020202020204" pitchFamily="34" charset="0"/>
              <a:buChar char="•"/>
            </a:pPr>
            <a:r>
              <a:rPr lang="en-US" sz="1200" dirty="0"/>
              <a:t>Completion of the Internship Application and Program approval the semester prior to beginning your internship;</a:t>
            </a:r>
          </a:p>
          <a:p>
            <a:pPr marL="628650" lvl="1" indent="-171450">
              <a:buFont typeface="Arial" panose="020B0604020202020204" pitchFamily="34" charset="0"/>
              <a:buChar char="•"/>
            </a:pPr>
            <a:r>
              <a:rPr lang="en-US" sz="1200" dirty="0"/>
              <a:t>Enroll in IDIS 490 for the appropriate number of credit hours. This course may only be taken once</a:t>
            </a:r>
            <a:r>
              <a:rPr lang="en-US" sz="1200" dirty="0">
                <a:solidFill>
                  <a:srgbClr val="FF0000"/>
                </a:solidFill>
              </a:rPr>
              <a:t>.</a:t>
            </a:r>
          </a:p>
          <a:p>
            <a:pPr lvl="1"/>
            <a:endParaRPr lang="en-US" sz="1000" dirty="0">
              <a:solidFill>
                <a:srgbClr val="00B0F0"/>
              </a:solidFill>
            </a:endParaRPr>
          </a:p>
          <a:p>
            <a:r>
              <a:rPr lang="en-US" sz="1200" dirty="0"/>
              <a:t>You are free to choose any profession, activity, and organization, with IDIS Program approval. We recommend earning an internship at an organization where you have never worked, so that you gain new experiences. You can create an internship with your current or previous employer only if it is in a different division and position, achieves the goals outlined above, and is justified. Choosing an internship that does not advance your career or personal goals would be a waste of your time. </a:t>
            </a:r>
          </a:p>
        </p:txBody>
      </p:sp>
      <p:pic>
        <p:nvPicPr>
          <p:cNvPr id="5" name="Picture 4">
            <a:extLst>
              <a:ext uri="{FF2B5EF4-FFF2-40B4-BE49-F238E27FC236}">
                <a16:creationId xmlns:a16="http://schemas.microsoft.com/office/drawing/2014/main" id="{4F86AC5C-881E-2744-800D-EC3CEA063C0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1000"/>
                    </a14:imgEffect>
                    <a14:imgEffect>
                      <a14:brightnessContrast bright="13000" contrast="4000"/>
                    </a14:imgEffect>
                  </a14:imgLayer>
                </a14:imgProps>
              </a:ext>
            </a:extLst>
          </a:blip>
          <a:stretch>
            <a:fillRect/>
          </a:stretch>
        </p:blipFill>
        <p:spPr>
          <a:xfrm>
            <a:off x="0" y="370451"/>
            <a:ext cx="6858000" cy="3272852"/>
          </a:xfrm>
          <a:prstGeom prst="rect">
            <a:avLst/>
          </a:prstGeom>
        </p:spPr>
      </p:pic>
      <p:pic>
        <p:nvPicPr>
          <p:cNvPr id="6" name="Picture 5">
            <a:extLst>
              <a:ext uri="{FF2B5EF4-FFF2-40B4-BE49-F238E27FC236}">
                <a16:creationId xmlns:a16="http://schemas.microsoft.com/office/drawing/2014/main" id="{CAEC3EA6-689C-FE4D-AABF-1C3F7F2287D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t="641" b="8975"/>
          <a:stretch/>
        </p:blipFill>
        <p:spPr>
          <a:xfrm>
            <a:off x="0" y="10801350"/>
            <a:ext cx="6858000" cy="1343029"/>
          </a:xfrm>
          <a:prstGeom prst="rect">
            <a:avLst/>
          </a:prstGeom>
        </p:spPr>
      </p:pic>
    </p:spTree>
    <p:extLst>
      <p:ext uri="{BB962C8B-B14F-4D97-AF65-F5344CB8AC3E}">
        <p14:creationId xmlns:p14="http://schemas.microsoft.com/office/powerpoint/2010/main" val="111910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EBF-4FF9-1848-9959-DCD80378A53C}"/>
              </a:ext>
            </a:extLst>
          </p:cNvPr>
          <p:cNvSpPr>
            <a:spLocks noGrp="1"/>
          </p:cNvSpPr>
          <p:nvPr>
            <p:ph type="title"/>
          </p:nvPr>
        </p:nvSpPr>
        <p:spPr>
          <a:xfrm>
            <a:off x="846513" y="1486721"/>
            <a:ext cx="4928507" cy="471837"/>
          </a:xfrm>
        </p:spPr>
        <p:txBody>
          <a:bodyPr>
            <a:normAutofit fontScale="90000"/>
          </a:bodyPr>
          <a:lstStyle/>
          <a:p>
            <a:r>
              <a:rPr lang="en-US" dirty="0"/>
              <a:t>Part 1: Intern personal information</a:t>
            </a:r>
          </a:p>
        </p:txBody>
      </p:sp>
      <p:pic>
        <p:nvPicPr>
          <p:cNvPr id="4" name="Picture 3">
            <a:extLst>
              <a:ext uri="{FF2B5EF4-FFF2-40B4-BE49-F238E27FC236}">
                <a16:creationId xmlns:a16="http://schemas.microsoft.com/office/drawing/2014/main" id="{49082142-286A-5F4F-8869-806334AE90B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0" y="10706100"/>
            <a:ext cx="6858000" cy="1485900"/>
          </a:xfrm>
          <a:prstGeom prst="rect">
            <a:avLst/>
          </a:prstGeom>
        </p:spPr>
      </p:pic>
      <p:graphicFrame>
        <p:nvGraphicFramePr>
          <p:cNvPr id="10" name="Table 10">
            <a:extLst>
              <a:ext uri="{FF2B5EF4-FFF2-40B4-BE49-F238E27FC236}">
                <a16:creationId xmlns:a16="http://schemas.microsoft.com/office/drawing/2014/main" id="{A078C23B-8C76-E945-AAB6-6E770F8F5300}"/>
              </a:ext>
            </a:extLst>
          </p:cNvPr>
          <p:cNvGraphicFramePr>
            <a:graphicFrameLocks noGrp="1"/>
          </p:cNvGraphicFramePr>
          <p:nvPr>
            <p:ph idx="1"/>
            <p:extLst>
              <p:ext uri="{D42A27DB-BD31-4B8C-83A1-F6EECF244321}">
                <p14:modId xmlns:p14="http://schemas.microsoft.com/office/powerpoint/2010/main" val="1531892654"/>
              </p:ext>
            </p:extLst>
          </p:nvPr>
        </p:nvGraphicFramePr>
        <p:xfrm>
          <a:off x="673100" y="2887662"/>
          <a:ext cx="5511800" cy="4234498"/>
        </p:xfrm>
        <a:graphic>
          <a:graphicData uri="http://schemas.openxmlformats.org/drawingml/2006/table">
            <a:tbl>
              <a:tblPr firstRow="1" bandRow="1">
                <a:tableStyleId>{F5AB1C69-6EDB-4FF4-983F-18BD219EF322}</a:tableStyleId>
              </a:tblPr>
              <a:tblGrid>
                <a:gridCol w="1600200">
                  <a:extLst>
                    <a:ext uri="{9D8B030D-6E8A-4147-A177-3AD203B41FA5}">
                      <a16:colId xmlns:a16="http://schemas.microsoft.com/office/drawing/2014/main" val="2921732000"/>
                    </a:ext>
                  </a:extLst>
                </a:gridCol>
                <a:gridCol w="3911600">
                  <a:extLst>
                    <a:ext uri="{9D8B030D-6E8A-4147-A177-3AD203B41FA5}">
                      <a16:colId xmlns:a16="http://schemas.microsoft.com/office/drawing/2014/main" val="3349972429"/>
                    </a:ext>
                  </a:extLst>
                </a:gridCol>
              </a:tblGrid>
              <a:tr h="384440">
                <a:tc>
                  <a:txBody>
                    <a:bodyPr/>
                    <a:lstStyle/>
                    <a:p>
                      <a:r>
                        <a:rPr lang="en-US" sz="1200" dirty="0"/>
                        <a:t>Q1</a:t>
                      </a:r>
                    </a:p>
                  </a:txBody>
                  <a:tcPr/>
                </a:tc>
                <a:tc>
                  <a:txBody>
                    <a:bodyPr/>
                    <a:lstStyle/>
                    <a:p>
                      <a:pPr algn="ctr"/>
                      <a:r>
                        <a:rPr lang="en-US" sz="1200" dirty="0"/>
                        <a:t>Intern Information</a:t>
                      </a:r>
                    </a:p>
                  </a:txBody>
                  <a:tcPr/>
                </a:tc>
                <a:extLst>
                  <a:ext uri="{0D108BD9-81ED-4DB2-BD59-A6C34878D82A}">
                    <a16:rowId xmlns:a16="http://schemas.microsoft.com/office/drawing/2014/main" val="1504786627"/>
                  </a:ext>
                </a:extLst>
              </a:tr>
              <a:tr h="283898">
                <a:tc>
                  <a:txBody>
                    <a:bodyPr/>
                    <a:lstStyle/>
                    <a:p>
                      <a:r>
                        <a:rPr lang="en-US" sz="1200" dirty="0"/>
                        <a:t>Name</a:t>
                      </a:r>
                    </a:p>
                  </a:txBody>
                  <a:tcPr/>
                </a:tc>
                <a:tc>
                  <a:txBody>
                    <a:bodyPr/>
                    <a:lstStyle/>
                    <a:p>
                      <a:endParaRPr lang="en-US" sz="1200" dirty="0"/>
                    </a:p>
                  </a:txBody>
                  <a:tcPr/>
                </a:tc>
                <a:extLst>
                  <a:ext uri="{0D108BD9-81ED-4DB2-BD59-A6C34878D82A}">
                    <a16:rowId xmlns:a16="http://schemas.microsoft.com/office/drawing/2014/main" val="1978360966"/>
                  </a:ext>
                </a:extLst>
              </a:tr>
              <a:tr h="266700">
                <a:tc>
                  <a:txBody>
                    <a:bodyPr/>
                    <a:lstStyle/>
                    <a:p>
                      <a:r>
                        <a:rPr lang="en-US" sz="1200" dirty="0"/>
                        <a:t>Student ID#</a:t>
                      </a:r>
                    </a:p>
                  </a:txBody>
                  <a:tcPr/>
                </a:tc>
                <a:tc>
                  <a:txBody>
                    <a:bodyPr/>
                    <a:lstStyle/>
                    <a:p>
                      <a:endParaRPr lang="en-US" sz="1200" dirty="0"/>
                    </a:p>
                  </a:txBody>
                  <a:tcPr/>
                </a:tc>
                <a:extLst>
                  <a:ext uri="{0D108BD9-81ED-4DB2-BD59-A6C34878D82A}">
                    <a16:rowId xmlns:a16="http://schemas.microsoft.com/office/drawing/2014/main" val="867682427"/>
                  </a:ext>
                </a:extLst>
              </a:tr>
              <a:tr h="266700">
                <a:tc>
                  <a:txBody>
                    <a:bodyPr/>
                    <a:lstStyle/>
                    <a:p>
                      <a:r>
                        <a:rPr lang="en-US" sz="1200" dirty="0"/>
                        <a:t>Phone #</a:t>
                      </a:r>
                    </a:p>
                  </a:txBody>
                  <a:tcPr/>
                </a:tc>
                <a:tc>
                  <a:txBody>
                    <a:bodyPr/>
                    <a:lstStyle/>
                    <a:p>
                      <a:endParaRPr lang="en-US" sz="1200" dirty="0"/>
                    </a:p>
                  </a:txBody>
                  <a:tcPr/>
                </a:tc>
                <a:extLst>
                  <a:ext uri="{0D108BD9-81ED-4DB2-BD59-A6C34878D82A}">
                    <a16:rowId xmlns:a16="http://schemas.microsoft.com/office/drawing/2014/main" val="4117005440"/>
                  </a:ext>
                </a:extLst>
              </a:tr>
              <a:tr h="266700">
                <a:tc>
                  <a:txBody>
                    <a:bodyPr/>
                    <a:lstStyle/>
                    <a:p>
                      <a:r>
                        <a:rPr lang="en-US" sz="1200" dirty="0"/>
                        <a:t>Internship phone #</a:t>
                      </a:r>
                    </a:p>
                  </a:txBody>
                  <a:tcPr/>
                </a:tc>
                <a:tc>
                  <a:txBody>
                    <a:bodyPr/>
                    <a:lstStyle/>
                    <a:p>
                      <a:endParaRPr lang="en-US" sz="1200" dirty="0"/>
                    </a:p>
                  </a:txBody>
                  <a:tcPr/>
                </a:tc>
                <a:extLst>
                  <a:ext uri="{0D108BD9-81ED-4DB2-BD59-A6C34878D82A}">
                    <a16:rowId xmlns:a16="http://schemas.microsoft.com/office/drawing/2014/main" val="530430678"/>
                  </a:ext>
                </a:extLst>
              </a:tr>
              <a:tr h="266700">
                <a:tc>
                  <a:txBody>
                    <a:bodyPr/>
                    <a:lstStyle/>
                    <a:p>
                      <a:r>
                        <a:rPr lang="en-US" sz="1200" dirty="0"/>
                        <a:t>Email</a:t>
                      </a:r>
                    </a:p>
                  </a:txBody>
                  <a:tcPr/>
                </a:tc>
                <a:tc>
                  <a:txBody>
                    <a:bodyPr/>
                    <a:lstStyle/>
                    <a:p>
                      <a:endParaRPr lang="en-US" sz="1200" dirty="0"/>
                    </a:p>
                  </a:txBody>
                  <a:tcPr/>
                </a:tc>
                <a:extLst>
                  <a:ext uri="{0D108BD9-81ED-4DB2-BD59-A6C34878D82A}">
                    <a16:rowId xmlns:a16="http://schemas.microsoft.com/office/drawing/2014/main" val="762858090"/>
                  </a:ext>
                </a:extLst>
              </a:tr>
              <a:tr h="266700">
                <a:tc>
                  <a:txBody>
                    <a:bodyPr/>
                    <a:lstStyle/>
                    <a:p>
                      <a:r>
                        <a:rPr lang="en-US" sz="1200" dirty="0"/>
                        <a:t>Local address</a:t>
                      </a:r>
                    </a:p>
                  </a:txBody>
                  <a:tcPr/>
                </a:tc>
                <a:tc>
                  <a:txBody>
                    <a:bodyPr/>
                    <a:lstStyle/>
                    <a:p>
                      <a:endParaRPr lang="en-US" sz="1200" dirty="0"/>
                    </a:p>
                  </a:txBody>
                  <a:tcPr/>
                </a:tc>
                <a:extLst>
                  <a:ext uri="{0D108BD9-81ED-4DB2-BD59-A6C34878D82A}">
                    <a16:rowId xmlns:a16="http://schemas.microsoft.com/office/drawing/2014/main" val="67844079"/>
                  </a:ext>
                </a:extLst>
              </a:tr>
              <a:tr h="266700">
                <a:tc>
                  <a:txBody>
                    <a:bodyPr/>
                    <a:lstStyle/>
                    <a:p>
                      <a:r>
                        <a:rPr lang="en-US" sz="1200" dirty="0"/>
                        <a:t>Internship address</a:t>
                      </a:r>
                    </a:p>
                  </a:txBody>
                  <a:tcPr/>
                </a:tc>
                <a:tc>
                  <a:txBody>
                    <a:bodyPr/>
                    <a:lstStyle/>
                    <a:p>
                      <a:endParaRPr lang="en-US" sz="1200" dirty="0"/>
                    </a:p>
                  </a:txBody>
                  <a:tcPr/>
                </a:tc>
                <a:extLst>
                  <a:ext uri="{0D108BD9-81ED-4DB2-BD59-A6C34878D82A}">
                    <a16:rowId xmlns:a16="http://schemas.microsoft.com/office/drawing/2014/main" val="425279388"/>
                  </a:ext>
                </a:extLst>
              </a:tr>
              <a:tr h="266700">
                <a:tc>
                  <a:txBody>
                    <a:bodyPr/>
                    <a:lstStyle/>
                    <a:p>
                      <a:r>
                        <a:rPr lang="en-US" sz="1200" dirty="0"/>
                        <a:t>Major/Track</a:t>
                      </a:r>
                    </a:p>
                  </a:txBody>
                  <a:tcPr/>
                </a:tc>
                <a:tc>
                  <a:txBody>
                    <a:bodyPr/>
                    <a:lstStyle/>
                    <a:p>
                      <a:endParaRPr lang="en-US" sz="1200" dirty="0"/>
                    </a:p>
                  </a:txBody>
                  <a:tcPr/>
                </a:tc>
                <a:extLst>
                  <a:ext uri="{0D108BD9-81ED-4DB2-BD59-A6C34878D82A}">
                    <a16:rowId xmlns:a16="http://schemas.microsoft.com/office/drawing/2014/main" val="614774504"/>
                  </a:ext>
                </a:extLst>
              </a:tr>
              <a:tr h="266700">
                <a:tc>
                  <a:txBody>
                    <a:bodyPr/>
                    <a:lstStyle/>
                    <a:p>
                      <a:r>
                        <a:rPr lang="en-US" sz="1200" dirty="0"/>
                        <a:t>Year/Semester of internship</a:t>
                      </a:r>
                    </a:p>
                  </a:txBody>
                  <a:tcPr/>
                </a:tc>
                <a:tc>
                  <a:txBody>
                    <a:bodyPr/>
                    <a:lstStyle/>
                    <a:p>
                      <a:endParaRPr lang="en-US" sz="1200" dirty="0"/>
                    </a:p>
                  </a:txBody>
                  <a:tcPr/>
                </a:tc>
                <a:extLst>
                  <a:ext uri="{0D108BD9-81ED-4DB2-BD59-A6C34878D82A}">
                    <a16:rowId xmlns:a16="http://schemas.microsoft.com/office/drawing/2014/main" val="3210663438"/>
                  </a:ext>
                </a:extLst>
              </a:tr>
              <a:tr h="266700">
                <a:tc>
                  <a:txBody>
                    <a:bodyPr/>
                    <a:lstStyle/>
                    <a:p>
                      <a:r>
                        <a:rPr lang="en-US" sz="1200" dirty="0"/>
                        <a:t>Credits completed prior to internship </a:t>
                      </a:r>
                    </a:p>
                  </a:txBody>
                  <a:tcPr/>
                </a:tc>
                <a:tc>
                  <a:txBody>
                    <a:bodyPr/>
                    <a:lstStyle/>
                    <a:p>
                      <a:endParaRPr lang="en-US" sz="1200" dirty="0"/>
                    </a:p>
                  </a:txBody>
                  <a:tcPr/>
                </a:tc>
                <a:extLst>
                  <a:ext uri="{0D108BD9-81ED-4DB2-BD59-A6C34878D82A}">
                    <a16:rowId xmlns:a16="http://schemas.microsoft.com/office/drawing/2014/main" val="1843421740"/>
                  </a:ext>
                </a:extLst>
              </a:tr>
              <a:tr h="266700">
                <a:tc>
                  <a:txBody>
                    <a:bodyPr/>
                    <a:lstStyle/>
                    <a:p>
                      <a:r>
                        <a:rPr lang="en-US" sz="1200" dirty="0"/>
                        <a:t>Cumulative GPA</a:t>
                      </a:r>
                    </a:p>
                  </a:txBody>
                  <a:tcPr/>
                </a:tc>
                <a:tc>
                  <a:txBody>
                    <a:bodyPr/>
                    <a:lstStyle/>
                    <a:p>
                      <a:endParaRPr lang="en-US" sz="1200" dirty="0"/>
                    </a:p>
                  </a:txBody>
                  <a:tcPr/>
                </a:tc>
                <a:extLst>
                  <a:ext uri="{0D108BD9-81ED-4DB2-BD59-A6C34878D82A}">
                    <a16:rowId xmlns:a16="http://schemas.microsoft.com/office/drawing/2014/main" val="2176218380"/>
                  </a:ext>
                </a:extLst>
              </a:tr>
              <a:tr h="266700">
                <a:tc>
                  <a:txBody>
                    <a:bodyPr/>
                    <a:lstStyle/>
                    <a:p>
                      <a:r>
                        <a:rPr lang="en-US" sz="1200" dirty="0"/>
                        <a:t>Total credits during internship semester</a:t>
                      </a:r>
                    </a:p>
                  </a:txBody>
                  <a:tcPr/>
                </a:tc>
                <a:tc>
                  <a:txBody>
                    <a:bodyPr/>
                    <a:lstStyle/>
                    <a:p>
                      <a:endParaRPr lang="en-US" sz="1200" dirty="0"/>
                    </a:p>
                  </a:txBody>
                  <a:tcPr/>
                </a:tc>
                <a:extLst>
                  <a:ext uri="{0D108BD9-81ED-4DB2-BD59-A6C34878D82A}">
                    <a16:rowId xmlns:a16="http://schemas.microsoft.com/office/drawing/2014/main" val="1652051326"/>
                  </a:ext>
                </a:extLst>
              </a:tr>
            </a:tbl>
          </a:graphicData>
        </a:graphic>
      </p:graphicFrame>
      <p:sp>
        <p:nvSpPr>
          <p:cNvPr id="11" name="TextBox 10">
            <a:extLst>
              <a:ext uri="{FF2B5EF4-FFF2-40B4-BE49-F238E27FC236}">
                <a16:creationId xmlns:a16="http://schemas.microsoft.com/office/drawing/2014/main" id="{83B0C9EB-5017-264E-888D-95D4D0961818}"/>
              </a:ext>
            </a:extLst>
          </p:cNvPr>
          <p:cNvSpPr txBox="1"/>
          <p:nvPr/>
        </p:nvSpPr>
        <p:spPr>
          <a:xfrm>
            <a:off x="673100" y="1907758"/>
            <a:ext cx="5511800" cy="1015663"/>
          </a:xfrm>
          <a:prstGeom prst="rect">
            <a:avLst/>
          </a:prstGeom>
          <a:noFill/>
        </p:spPr>
        <p:txBody>
          <a:bodyPr wrap="square" rtlCol="0">
            <a:spAutoFit/>
          </a:bodyPr>
          <a:lstStyle/>
          <a:p>
            <a:r>
              <a:rPr lang="en-US" sz="1200" dirty="0"/>
              <a:t>When complete, please email to: </a:t>
            </a:r>
            <a:r>
              <a:rPr lang="de-DE" sz="1200" dirty="0"/>
              <a:t>Mark </a:t>
            </a:r>
            <a:r>
              <a:rPr lang="de-DE" sz="1200" dirty="0" err="1"/>
              <a:t>Danderson</a:t>
            </a:r>
            <a:r>
              <a:rPr lang="de-DE" sz="1200" dirty="0"/>
              <a:t> </a:t>
            </a:r>
            <a:r>
              <a:rPr lang="de-DE" sz="1200" dirty="0">
                <a:hlinkClick r:id="rId4"/>
              </a:rPr>
              <a:t>MLDANDERSON@salisbury.edu</a:t>
            </a:r>
            <a:r>
              <a:rPr lang="de-DE" sz="1200" dirty="0"/>
              <a:t> </a:t>
            </a:r>
            <a:r>
              <a:rPr lang="en-US" sz="1200" dirty="0"/>
              <a:t>or deliver a print copy in a sealed envelope to the IDIS Office Holloway Hall 347. </a:t>
            </a:r>
          </a:p>
          <a:p>
            <a:endParaRPr lang="en-US" sz="1200" dirty="0"/>
          </a:p>
          <a:p>
            <a:r>
              <a:rPr lang="en-US" sz="1200" dirty="0"/>
              <a:t>Please type information in the righthand column of table below. </a:t>
            </a:r>
          </a:p>
        </p:txBody>
      </p:sp>
      <p:graphicFrame>
        <p:nvGraphicFramePr>
          <p:cNvPr id="3" name="Table 4">
            <a:extLst>
              <a:ext uri="{FF2B5EF4-FFF2-40B4-BE49-F238E27FC236}">
                <a16:creationId xmlns:a16="http://schemas.microsoft.com/office/drawing/2014/main" id="{D9839D3C-6F7F-A74E-9C12-2126AE9F13B5}"/>
              </a:ext>
            </a:extLst>
          </p:cNvPr>
          <p:cNvGraphicFramePr>
            <a:graphicFrameLocks noGrp="1"/>
          </p:cNvGraphicFramePr>
          <p:nvPr>
            <p:extLst>
              <p:ext uri="{D42A27DB-BD31-4B8C-83A1-F6EECF244321}">
                <p14:modId xmlns:p14="http://schemas.microsoft.com/office/powerpoint/2010/main" val="3054936775"/>
              </p:ext>
            </p:extLst>
          </p:nvPr>
        </p:nvGraphicFramePr>
        <p:xfrm>
          <a:off x="673100" y="8002371"/>
          <a:ext cx="5511800" cy="2349500"/>
        </p:xfrm>
        <a:graphic>
          <a:graphicData uri="http://schemas.openxmlformats.org/drawingml/2006/table">
            <a:tbl>
              <a:tblPr firstRow="1" bandRow="1">
                <a:tableStyleId>{F5AB1C69-6EDB-4FF4-983F-18BD219EF322}</a:tableStyleId>
              </a:tblPr>
              <a:tblGrid>
                <a:gridCol w="1028700">
                  <a:extLst>
                    <a:ext uri="{9D8B030D-6E8A-4147-A177-3AD203B41FA5}">
                      <a16:colId xmlns:a16="http://schemas.microsoft.com/office/drawing/2014/main" val="565579255"/>
                    </a:ext>
                  </a:extLst>
                </a:gridCol>
                <a:gridCol w="2476500">
                  <a:extLst>
                    <a:ext uri="{9D8B030D-6E8A-4147-A177-3AD203B41FA5}">
                      <a16:colId xmlns:a16="http://schemas.microsoft.com/office/drawing/2014/main" val="2821907209"/>
                    </a:ext>
                  </a:extLst>
                </a:gridCol>
                <a:gridCol w="1016000">
                  <a:extLst>
                    <a:ext uri="{9D8B030D-6E8A-4147-A177-3AD203B41FA5}">
                      <a16:colId xmlns:a16="http://schemas.microsoft.com/office/drawing/2014/main" val="4127394442"/>
                    </a:ext>
                  </a:extLst>
                </a:gridCol>
                <a:gridCol w="990600">
                  <a:extLst>
                    <a:ext uri="{9D8B030D-6E8A-4147-A177-3AD203B41FA5}">
                      <a16:colId xmlns:a16="http://schemas.microsoft.com/office/drawing/2014/main" val="3692110898"/>
                    </a:ext>
                  </a:extLst>
                </a:gridCol>
              </a:tblGrid>
              <a:tr h="304800">
                <a:tc>
                  <a:txBody>
                    <a:bodyPr/>
                    <a:lstStyle/>
                    <a:p>
                      <a:pPr algn="ctr"/>
                      <a:r>
                        <a:rPr lang="en-US" sz="1200" dirty="0"/>
                        <a:t>Q2. Class #</a:t>
                      </a:r>
                    </a:p>
                  </a:txBody>
                  <a:tcPr/>
                </a:tc>
                <a:tc>
                  <a:txBody>
                    <a:bodyPr/>
                    <a:lstStyle/>
                    <a:p>
                      <a:pPr algn="ctr"/>
                      <a:r>
                        <a:rPr lang="en-US" sz="1200" dirty="0"/>
                        <a:t>Course Name</a:t>
                      </a:r>
                    </a:p>
                  </a:txBody>
                  <a:tcPr/>
                </a:tc>
                <a:tc>
                  <a:txBody>
                    <a:bodyPr/>
                    <a:lstStyle/>
                    <a:p>
                      <a:pPr algn="ctr"/>
                      <a:r>
                        <a:rPr lang="en-US" sz="1200" dirty="0"/>
                        <a:t> Credits</a:t>
                      </a:r>
                    </a:p>
                  </a:txBody>
                  <a:tcPr/>
                </a:tc>
                <a:tc>
                  <a:txBody>
                    <a:bodyPr/>
                    <a:lstStyle/>
                    <a:p>
                      <a:pPr algn="ctr"/>
                      <a:r>
                        <a:rPr lang="en-US" sz="1200" dirty="0"/>
                        <a:t>Grade</a:t>
                      </a:r>
                    </a:p>
                  </a:txBody>
                  <a:tcPr/>
                </a:tc>
                <a:extLst>
                  <a:ext uri="{0D108BD9-81ED-4DB2-BD59-A6C34878D82A}">
                    <a16:rowId xmlns:a16="http://schemas.microsoft.com/office/drawing/2014/main" val="4124516525"/>
                  </a:ext>
                </a:extLst>
              </a:tr>
              <a:tr h="292100">
                <a:tc>
                  <a:txBody>
                    <a:bodyPr/>
                    <a:lstStyle/>
                    <a:p>
                      <a:endParaRPr lang="en-US" sz="1200" dirty="0"/>
                    </a:p>
                  </a:txBody>
                  <a:tcPr/>
                </a:tc>
                <a:tc>
                  <a:txBody>
                    <a:bodyPr/>
                    <a:lstStyle/>
                    <a:p>
                      <a:endParaRPr lang="en-US" sz="1200" dirty="0"/>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345376545"/>
                  </a:ext>
                </a:extLst>
              </a:tr>
              <a:tr h="292100">
                <a:tc>
                  <a:txBody>
                    <a:bodyPr/>
                    <a:lstStyle/>
                    <a:p>
                      <a:endParaRPr lang="en-US" sz="1200" dirty="0"/>
                    </a:p>
                  </a:txBody>
                  <a:tcPr/>
                </a:tc>
                <a:tc>
                  <a:txBody>
                    <a:bodyPr/>
                    <a:lstStyle/>
                    <a:p>
                      <a:endParaRPr lang="en-US" sz="1200" dirty="0"/>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1790134778"/>
                  </a:ext>
                </a:extLst>
              </a:tr>
              <a:tr h="292100">
                <a:tc>
                  <a:txBody>
                    <a:bodyPr/>
                    <a:lstStyle/>
                    <a:p>
                      <a:endParaRPr lang="en-US" sz="1200" dirty="0"/>
                    </a:p>
                  </a:txBody>
                  <a:tcPr/>
                </a:tc>
                <a:tc>
                  <a:txBody>
                    <a:bodyPr/>
                    <a:lstStyle/>
                    <a:p>
                      <a:endParaRPr lang="en-US" sz="1200" dirty="0"/>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2812393062"/>
                  </a:ext>
                </a:extLst>
              </a:tr>
              <a:tr h="292100">
                <a:tc>
                  <a:txBody>
                    <a:bodyPr/>
                    <a:lstStyle/>
                    <a:p>
                      <a:endParaRPr lang="en-US" sz="1200" dirty="0"/>
                    </a:p>
                  </a:txBody>
                  <a:tcPr/>
                </a:tc>
                <a:tc>
                  <a:txBody>
                    <a:bodyPr/>
                    <a:lstStyle/>
                    <a:p>
                      <a:endParaRPr lang="en-US" sz="1200" dirty="0"/>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3329784740"/>
                  </a:ext>
                </a:extLst>
              </a:tr>
              <a:tr h="292100">
                <a:tc>
                  <a:txBody>
                    <a:bodyPr/>
                    <a:lstStyle/>
                    <a:p>
                      <a:endParaRPr lang="en-US" sz="1200" dirty="0"/>
                    </a:p>
                  </a:txBody>
                  <a:tcPr/>
                </a:tc>
                <a:tc>
                  <a:txBody>
                    <a:bodyPr/>
                    <a:lstStyle/>
                    <a:p>
                      <a:endParaRPr lang="en-US" sz="1200" dirty="0"/>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3206487080"/>
                  </a:ext>
                </a:extLst>
              </a:tr>
              <a:tr h="292100">
                <a:tc>
                  <a:txBody>
                    <a:bodyPr/>
                    <a:lstStyle/>
                    <a:p>
                      <a:endParaRPr lang="en-US" sz="1200" dirty="0"/>
                    </a:p>
                  </a:txBody>
                  <a:tcPr/>
                </a:tc>
                <a:tc>
                  <a:txBody>
                    <a:bodyPr/>
                    <a:lstStyle/>
                    <a:p>
                      <a:endParaRPr lang="en-US" sz="1200" dirty="0"/>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4087128966"/>
                  </a:ext>
                </a:extLst>
              </a:tr>
              <a:tr h="292100">
                <a:tc>
                  <a:txBody>
                    <a:bodyPr/>
                    <a:lstStyle/>
                    <a:p>
                      <a:endParaRPr lang="en-US" sz="1200" dirty="0"/>
                    </a:p>
                  </a:txBody>
                  <a:tcPr/>
                </a:tc>
                <a:tc>
                  <a:txBody>
                    <a:bodyPr/>
                    <a:lstStyle/>
                    <a:p>
                      <a:endParaRPr lang="en-US" sz="1200" dirty="0"/>
                    </a:p>
                  </a:txBody>
                  <a:tcPr/>
                </a:tc>
                <a:tc>
                  <a:txBody>
                    <a:bodyPr/>
                    <a:lstStyle/>
                    <a:p>
                      <a:pPr algn="r"/>
                      <a:endParaRPr lang="en-US" sz="1200" dirty="0"/>
                    </a:p>
                  </a:txBody>
                  <a:tcPr/>
                </a:tc>
                <a:tc>
                  <a:txBody>
                    <a:bodyPr/>
                    <a:lstStyle/>
                    <a:p>
                      <a:pPr algn="r"/>
                      <a:endParaRPr lang="en-US" sz="1200" dirty="0"/>
                    </a:p>
                  </a:txBody>
                  <a:tcPr/>
                </a:tc>
                <a:extLst>
                  <a:ext uri="{0D108BD9-81ED-4DB2-BD59-A6C34878D82A}">
                    <a16:rowId xmlns:a16="http://schemas.microsoft.com/office/drawing/2014/main" val="630391124"/>
                  </a:ext>
                </a:extLst>
              </a:tr>
            </a:tbl>
          </a:graphicData>
        </a:graphic>
      </p:graphicFrame>
      <p:sp>
        <p:nvSpPr>
          <p:cNvPr id="5" name="TextBox 4">
            <a:extLst>
              <a:ext uri="{FF2B5EF4-FFF2-40B4-BE49-F238E27FC236}">
                <a16:creationId xmlns:a16="http://schemas.microsoft.com/office/drawing/2014/main" id="{6CD7C135-3E61-4446-9B88-2C6B37CF558E}"/>
              </a:ext>
            </a:extLst>
          </p:cNvPr>
          <p:cNvSpPr txBox="1"/>
          <p:nvPr/>
        </p:nvSpPr>
        <p:spPr>
          <a:xfrm>
            <a:off x="673100" y="7417309"/>
            <a:ext cx="5511800" cy="461665"/>
          </a:xfrm>
          <a:prstGeom prst="rect">
            <a:avLst/>
          </a:prstGeom>
          <a:noFill/>
        </p:spPr>
        <p:txBody>
          <a:bodyPr wrap="square" rtlCol="0">
            <a:spAutoFit/>
          </a:bodyPr>
          <a:lstStyle/>
          <a:p>
            <a:r>
              <a:rPr lang="en-US" sz="1200" dirty="0"/>
              <a:t>List previous courses in IDIS, your major or your minor that you believe help to qualify you for this internship.</a:t>
            </a:r>
          </a:p>
        </p:txBody>
      </p:sp>
    </p:spTree>
    <p:extLst>
      <p:ext uri="{BB962C8B-B14F-4D97-AF65-F5344CB8AC3E}">
        <p14:creationId xmlns:p14="http://schemas.microsoft.com/office/powerpoint/2010/main" val="167708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EBF-4FF9-1848-9959-DCD80378A53C}"/>
              </a:ext>
            </a:extLst>
          </p:cNvPr>
          <p:cNvSpPr>
            <a:spLocks noGrp="1"/>
          </p:cNvSpPr>
          <p:nvPr>
            <p:ph type="title"/>
          </p:nvPr>
        </p:nvSpPr>
        <p:spPr>
          <a:xfrm>
            <a:off x="846513" y="1486721"/>
            <a:ext cx="4928507" cy="471837"/>
          </a:xfrm>
        </p:spPr>
        <p:txBody>
          <a:bodyPr>
            <a:normAutofit fontScale="90000"/>
          </a:bodyPr>
          <a:lstStyle/>
          <a:p>
            <a:r>
              <a:rPr lang="en-US" dirty="0"/>
              <a:t>Part 1: Personal Experience and aspirations</a:t>
            </a:r>
          </a:p>
        </p:txBody>
      </p:sp>
      <p:pic>
        <p:nvPicPr>
          <p:cNvPr id="4" name="Picture 3">
            <a:extLst>
              <a:ext uri="{FF2B5EF4-FFF2-40B4-BE49-F238E27FC236}">
                <a16:creationId xmlns:a16="http://schemas.microsoft.com/office/drawing/2014/main" id="{49082142-286A-5F4F-8869-806334AE90B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0" y="10706100"/>
            <a:ext cx="6858000" cy="1485900"/>
          </a:xfrm>
          <a:prstGeom prst="rect">
            <a:avLst/>
          </a:prstGeom>
        </p:spPr>
      </p:pic>
      <p:graphicFrame>
        <p:nvGraphicFramePr>
          <p:cNvPr id="10" name="Table 10">
            <a:extLst>
              <a:ext uri="{FF2B5EF4-FFF2-40B4-BE49-F238E27FC236}">
                <a16:creationId xmlns:a16="http://schemas.microsoft.com/office/drawing/2014/main" id="{A078C23B-8C76-E945-AAB6-6E770F8F5300}"/>
              </a:ext>
            </a:extLst>
          </p:cNvPr>
          <p:cNvGraphicFramePr>
            <a:graphicFrameLocks noGrp="1"/>
          </p:cNvGraphicFramePr>
          <p:nvPr>
            <p:ph idx="1"/>
            <p:extLst>
              <p:ext uri="{D42A27DB-BD31-4B8C-83A1-F6EECF244321}">
                <p14:modId xmlns:p14="http://schemas.microsoft.com/office/powerpoint/2010/main" val="2204078534"/>
              </p:ext>
            </p:extLst>
          </p:nvPr>
        </p:nvGraphicFramePr>
        <p:xfrm>
          <a:off x="846513" y="2836550"/>
          <a:ext cx="5084387" cy="741098"/>
        </p:xfrm>
        <a:graphic>
          <a:graphicData uri="http://schemas.openxmlformats.org/drawingml/2006/table">
            <a:tbl>
              <a:tblPr firstRow="1" bandRow="1">
                <a:tableStyleId>{5C22544A-7EE6-4342-B048-85BDC9FD1C3A}</a:tableStyleId>
              </a:tblPr>
              <a:tblGrid>
                <a:gridCol w="5084387">
                  <a:extLst>
                    <a:ext uri="{9D8B030D-6E8A-4147-A177-3AD203B41FA5}">
                      <a16:colId xmlns:a16="http://schemas.microsoft.com/office/drawing/2014/main" val="3349972429"/>
                    </a:ext>
                  </a:extLst>
                </a:gridCol>
              </a:tblGrid>
              <a:tr h="384440">
                <a:tc>
                  <a:txBody>
                    <a:bodyPr/>
                    <a:lstStyle/>
                    <a:p>
                      <a:pPr algn="l"/>
                      <a:r>
                        <a:rPr lang="en-US" sz="1200" dirty="0"/>
                        <a:t>Q3. Describe below any relevant professional experience related to this internship, such as jobs, internships, or service.</a:t>
                      </a:r>
                    </a:p>
                  </a:txBody>
                  <a:tcPr/>
                </a:tc>
                <a:extLst>
                  <a:ext uri="{0D108BD9-81ED-4DB2-BD59-A6C34878D82A}">
                    <a16:rowId xmlns:a16="http://schemas.microsoft.com/office/drawing/2014/main" val="1504786627"/>
                  </a:ext>
                </a:extLst>
              </a:tr>
              <a:tr h="283898">
                <a:tc>
                  <a:txBody>
                    <a:bodyPr/>
                    <a:lstStyle/>
                    <a:p>
                      <a:endParaRPr lang="en-US" sz="1200" dirty="0"/>
                    </a:p>
                  </a:txBody>
                  <a:tcPr/>
                </a:tc>
                <a:extLst>
                  <a:ext uri="{0D108BD9-81ED-4DB2-BD59-A6C34878D82A}">
                    <a16:rowId xmlns:a16="http://schemas.microsoft.com/office/drawing/2014/main" val="1978360966"/>
                  </a:ext>
                </a:extLst>
              </a:tr>
            </a:tbl>
          </a:graphicData>
        </a:graphic>
      </p:graphicFrame>
      <p:sp>
        <p:nvSpPr>
          <p:cNvPr id="12" name="TextBox 11">
            <a:extLst>
              <a:ext uri="{FF2B5EF4-FFF2-40B4-BE49-F238E27FC236}">
                <a16:creationId xmlns:a16="http://schemas.microsoft.com/office/drawing/2014/main" id="{727FB5D6-EB3C-1A47-97D6-8968E61F13A0}"/>
              </a:ext>
            </a:extLst>
          </p:cNvPr>
          <p:cNvSpPr txBox="1"/>
          <p:nvPr/>
        </p:nvSpPr>
        <p:spPr>
          <a:xfrm>
            <a:off x="846513" y="2247900"/>
            <a:ext cx="5084387" cy="461665"/>
          </a:xfrm>
          <a:prstGeom prst="rect">
            <a:avLst/>
          </a:prstGeom>
          <a:noFill/>
        </p:spPr>
        <p:txBody>
          <a:bodyPr wrap="square" rtlCol="0">
            <a:spAutoFit/>
          </a:bodyPr>
          <a:lstStyle/>
          <a:p>
            <a:r>
              <a:rPr lang="en-US" sz="1200" dirty="0"/>
              <a:t>In this section tell us how this internship corresponds with your future professional and personal plans.</a:t>
            </a:r>
          </a:p>
        </p:txBody>
      </p:sp>
      <p:graphicFrame>
        <p:nvGraphicFramePr>
          <p:cNvPr id="13" name="Table 10">
            <a:extLst>
              <a:ext uri="{FF2B5EF4-FFF2-40B4-BE49-F238E27FC236}">
                <a16:creationId xmlns:a16="http://schemas.microsoft.com/office/drawing/2014/main" id="{518B761E-2F4C-5D40-93E0-21DD3574DBFE}"/>
              </a:ext>
            </a:extLst>
          </p:cNvPr>
          <p:cNvGraphicFramePr>
            <a:graphicFrameLocks/>
          </p:cNvGraphicFramePr>
          <p:nvPr>
            <p:extLst>
              <p:ext uri="{D42A27DB-BD31-4B8C-83A1-F6EECF244321}">
                <p14:modId xmlns:p14="http://schemas.microsoft.com/office/powerpoint/2010/main" val="3351854869"/>
              </p:ext>
            </p:extLst>
          </p:nvPr>
        </p:nvGraphicFramePr>
        <p:xfrm>
          <a:off x="886804" y="4993044"/>
          <a:ext cx="5084387" cy="741098"/>
        </p:xfrm>
        <a:graphic>
          <a:graphicData uri="http://schemas.openxmlformats.org/drawingml/2006/table">
            <a:tbl>
              <a:tblPr firstRow="1" bandRow="1">
                <a:tableStyleId>{5C22544A-7EE6-4342-B048-85BDC9FD1C3A}</a:tableStyleId>
              </a:tblPr>
              <a:tblGrid>
                <a:gridCol w="5084387">
                  <a:extLst>
                    <a:ext uri="{9D8B030D-6E8A-4147-A177-3AD203B41FA5}">
                      <a16:colId xmlns:a16="http://schemas.microsoft.com/office/drawing/2014/main" val="3349972429"/>
                    </a:ext>
                  </a:extLst>
                </a:gridCol>
              </a:tblGrid>
              <a:tr h="384440">
                <a:tc>
                  <a:txBody>
                    <a:bodyPr/>
                    <a:lstStyle/>
                    <a:p>
                      <a:pPr algn="l"/>
                      <a:r>
                        <a:rPr lang="en-US" sz="1200" dirty="0"/>
                        <a:t>Q4. What are your career aspirations? How does this internship advance those goals?</a:t>
                      </a:r>
                    </a:p>
                  </a:txBody>
                  <a:tcPr/>
                </a:tc>
                <a:extLst>
                  <a:ext uri="{0D108BD9-81ED-4DB2-BD59-A6C34878D82A}">
                    <a16:rowId xmlns:a16="http://schemas.microsoft.com/office/drawing/2014/main" val="1504786627"/>
                  </a:ext>
                </a:extLst>
              </a:tr>
              <a:tr h="283898">
                <a:tc>
                  <a:txBody>
                    <a:bodyPr/>
                    <a:lstStyle/>
                    <a:p>
                      <a:endParaRPr lang="en-US" sz="1200" dirty="0"/>
                    </a:p>
                  </a:txBody>
                  <a:tcPr/>
                </a:tc>
                <a:extLst>
                  <a:ext uri="{0D108BD9-81ED-4DB2-BD59-A6C34878D82A}">
                    <a16:rowId xmlns:a16="http://schemas.microsoft.com/office/drawing/2014/main" val="1978360966"/>
                  </a:ext>
                </a:extLst>
              </a:tr>
            </a:tbl>
          </a:graphicData>
        </a:graphic>
      </p:graphicFrame>
      <p:graphicFrame>
        <p:nvGraphicFramePr>
          <p:cNvPr id="14" name="Table 10">
            <a:extLst>
              <a:ext uri="{FF2B5EF4-FFF2-40B4-BE49-F238E27FC236}">
                <a16:creationId xmlns:a16="http://schemas.microsoft.com/office/drawing/2014/main" id="{7E678AEB-A30C-AC40-8FFA-5C6C28095880}"/>
              </a:ext>
            </a:extLst>
          </p:cNvPr>
          <p:cNvGraphicFramePr>
            <a:graphicFrameLocks/>
          </p:cNvGraphicFramePr>
          <p:nvPr>
            <p:extLst>
              <p:ext uri="{D42A27DB-BD31-4B8C-83A1-F6EECF244321}">
                <p14:modId xmlns:p14="http://schemas.microsoft.com/office/powerpoint/2010/main" val="807358089"/>
              </p:ext>
            </p:extLst>
          </p:nvPr>
        </p:nvGraphicFramePr>
        <p:xfrm>
          <a:off x="846512" y="9271896"/>
          <a:ext cx="5084388" cy="640080"/>
        </p:xfrm>
        <a:graphic>
          <a:graphicData uri="http://schemas.openxmlformats.org/drawingml/2006/table">
            <a:tbl>
              <a:tblPr firstRow="1" bandRow="1">
                <a:tableStyleId>{5C22544A-7EE6-4342-B048-85BDC9FD1C3A}</a:tableStyleId>
              </a:tblPr>
              <a:tblGrid>
                <a:gridCol w="4068388">
                  <a:extLst>
                    <a:ext uri="{9D8B030D-6E8A-4147-A177-3AD203B41FA5}">
                      <a16:colId xmlns:a16="http://schemas.microsoft.com/office/drawing/2014/main" val="3349972429"/>
                    </a:ext>
                  </a:extLst>
                </a:gridCol>
                <a:gridCol w="1016000">
                  <a:extLst>
                    <a:ext uri="{9D8B030D-6E8A-4147-A177-3AD203B41FA5}">
                      <a16:colId xmlns:a16="http://schemas.microsoft.com/office/drawing/2014/main" val="1832311162"/>
                    </a:ext>
                  </a:extLst>
                </a:gridCol>
              </a:tblGrid>
              <a:tr h="384440">
                <a:tc>
                  <a:txBody>
                    <a:bodyPr/>
                    <a:lstStyle/>
                    <a:p>
                      <a:pPr algn="l"/>
                      <a:r>
                        <a:rPr lang="en-US" sz="1200" dirty="0"/>
                        <a:t>Q6. Are you now working at the organization where you will be undertaking your internship? If yes, please answer the question on the last page.</a:t>
                      </a:r>
                    </a:p>
                  </a:txBody>
                  <a:tcPr/>
                </a:tc>
                <a:tc>
                  <a:txBody>
                    <a:bodyPr/>
                    <a:lstStyle/>
                    <a:p>
                      <a:pPr algn="l"/>
                      <a:endParaRPr lang="en-US" sz="1200" dirty="0"/>
                    </a:p>
                  </a:txBody>
                  <a:tcPr/>
                </a:tc>
                <a:extLst>
                  <a:ext uri="{0D108BD9-81ED-4DB2-BD59-A6C34878D82A}">
                    <a16:rowId xmlns:a16="http://schemas.microsoft.com/office/drawing/2014/main" val="1504786627"/>
                  </a:ext>
                </a:extLst>
              </a:tr>
            </a:tbl>
          </a:graphicData>
        </a:graphic>
      </p:graphicFrame>
      <p:graphicFrame>
        <p:nvGraphicFramePr>
          <p:cNvPr id="15" name="Table 10">
            <a:extLst>
              <a:ext uri="{FF2B5EF4-FFF2-40B4-BE49-F238E27FC236}">
                <a16:creationId xmlns:a16="http://schemas.microsoft.com/office/drawing/2014/main" id="{D1282AB6-AB69-BF4A-ADC8-78694C0AD006}"/>
              </a:ext>
            </a:extLst>
          </p:cNvPr>
          <p:cNvGraphicFramePr>
            <a:graphicFrameLocks/>
          </p:cNvGraphicFramePr>
          <p:nvPr>
            <p:extLst>
              <p:ext uri="{D42A27DB-BD31-4B8C-83A1-F6EECF244321}">
                <p14:modId xmlns:p14="http://schemas.microsoft.com/office/powerpoint/2010/main" val="3684996542"/>
              </p:ext>
            </p:extLst>
          </p:nvPr>
        </p:nvGraphicFramePr>
        <p:xfrm>
          <a:off x="846512" y="10013609"/>
          <a:ext cx="5084388" cy="640080"/>
        </p:xfrm>
        <a:graphic>
          <a:graphicData uri="http://schemas.openxmlformats.org/drawingml/2006/table">
            <a:tbl>
              <a:tblPr firstRow="1" bandRow="1">
                <a:tableStyleId>{5C22544A-7EE6-4342-B048-85BDC9FD1C3A}</a:tableStyleId>
              </a:tblPr>
              <a:tblGrid>
                <a:gridCol w="4068388">
                  <a:extLst>
                    <a:ext uri="{9D8B030D-6E8A-4147-A177-3AD203B41FA5}">
                      <a16:colId xmlns:a16="http://schemas.microsoft.com/office/drawing/2014/main" val="3349972429"/>
                    </a:ext>
                  </a:extLst>
                </a:gridCol>
                <a:gridCol w="1016000">
                  <a:extLst>
                    <a:ext uri="{9D8B030D-6E8A-4147-A177-3AD203B41FA5}">
                      <a16:colId xmlns:a16="http://schemas.microsoft.com/office/drawing/2014/main" val="1832311162"/>
                    </a:ext>
                  </a:extLst>
                </a:gridCol>
              </a:tblGrid>
              <a:tr h="384440">
                <a:tc>
                  <a:txBody>
                    <a:bodyPr/>
                    <a:lstStyle/>
                    <a:p>
                      <a:pPr algn="l"/>
                      <a:r>
                        <a:rPr lang="en-US" sz="1200" dirty="0"/>
                        <a:t>Q7. Have you ever worked at the organization where you will be undertaking your internship? If yes, please answer the question on the last page.</a:t>
                      </a:r>
                    </a:p>
                  </a:txBody>
                  <a:tcPr/>
                </a:tc>
                <a:tc>
                  <a:txBody>
                    <a:bodyPr/>
                    <a:lstStyle/>
                    <a:p>
                      <a:pPr algn="l"/>
                      <a:endParaRPr lang="en-US" sz="1200" dirty="0"/>
                    </a:p>
                  </a:txBody>
                  <a:tcPr/>
                </a:tc>
                <a:extLst>
                  <a:ext uri="{0D108BD9-81ED-4DB2-BD59-A6C34878D82A}">
                    <a16:rowId xmlns:a16="http://schemas.microsoft.com/office/drawing/2014/main" val="1504786627"/>
                  </a:ext>
                </a:extLst>
              </a:tr>
            </a:tbl>
          </a:graphicData>
        </a:graphic>
      </p:graphicFrame>
      <p:graphicFrame>
        <p:nvGraphicFramePr>
          <p:cNvPr id="16" name="Table 10">
            <a:extLst>
              <a:ext uri="{FF2B5EF4-FFF2-40B4-BE49-F238E27FC236}">
                <a16:creationId xmlns:a16="http://schemas.microsoft.com/office/drawing/2014/main" id="{F7CFFABB-F764-EB45-9FA8-F05C97ABE661}"/>
              </a:ext>
            </a:extLst>
          </p:cNvPr>
          <p:cNvGraphicFramePr>
            <a:graphicFrameLocks/>
          </p:cNvGraphicFramePr>
          <p:nvPr>
            <p:extLst>
              <p:ext uri="{D42A27DB-BD31-4B8C-83A1-F6EECF244321}">
                <p14:modId xmlns:p14="http://schemas.microsoft.com/office/powerpoint/2010/main" val="3980630634"/>
              </p:ext>
            </p:extLst>
          </p:nvPr>
        </p:nvGraphicFramePr>
        <p:xfrm>
          <a:off x="886805" y="7275156"/>
          <a:ext cx="5084387" cy="741098"/>
        </p:xfrm>
        <a:graphic>
          <a:graphicData uri="http://schemas.openxmlformats.org/drawingml/2006/table">
            <a:tbl>
              <a:tblPr firstRow="1" bandRow="1">
                <a:tableStyleId>{5C22544A-7EE6-4342-B048-85BDC9FD1C3A}</a:tableStyleId>
              </a:tblPr>
              <a:tblGrid>
                <a:gridCol w="5084387">
                  <a:extLst>
                    <a:ext uri="{9D8B030D-6E8A-4147-A177-3AD203B41FA5}">
                      <a16:colId xmlns:a16="http://schemas.microsoft.com/office/drawing/2014/main" val="3349972429"/>
                    </a:ext>
                  </a:extLst>
                </a:gridCol>
              </a:tblGrid>
              <a:tr h="384440">
                <a:tc>
                  <a:txBody>
                    <a:bodyPr/>
                    <a:lstStyle/>
                    <a:p>
                      <a:pPr algn="l"/>
                      <a:r>
                        <a:rPr lang="en-US" sz="1200" dirty="0"/>
                        <a:t>Q5. Describe how you found this internship and your connection, if any, with the organization or its employees. </a:t>
                      </a:r>
                    </a:p>
                  </a:txBody>
                  <a:tcPr/>
                </a:tc>
                <a:extLst>
                  <a:ext uri="{0D108BD9-81ED-4DB2-BD59-A6C34878D82A}">
                    <a16:rowId xmlns:a16="http://schemas.microsoft.com/office/drawing/2014/main" val="1504786627"/>
                  </a:ext>
                </a:extLst>
              </a:tr>
              <a:tr h="283898">
                <a:tc>
                  <a:txBody>
                    <a:bodyPr/>
                    <a:lstStyle/>
                    <a:p>
                      <a:endParaRPr lang="en-US" sz="1200" dirty="0"/>
                    </a:p>
                  </a:txBody>
                  <a:tcPr/>
                </a:tc>
                <a:extLst>
                  <a:ext uri="{0D108BD9-81ED-4DB2-BD59-A6C34878D82A}">
                    <a16:rowId xmlns:a16="http://schemas.microsoft.com/office/drawing/2014/main" val="1978360966"/>
                  </a:ext>
                </a:extLst>
              </a:tr>
            </a:tbl>
          </a:graphicData>
        </a:graphic>
      </p:graphicFrame>
    </p:spTree>
    <p:extLst>
      <p:ext uri="{BB962C8B-B14F-4D97-AF65-F5344CB8AC3E}">
        <p14:creationId xmlns:p14="http://schemas.microsoft.com/office/powerpoint/2010/main" val="221146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EBF-4FF9-1848-9959-DCD80378A53C}"/>
              </a:ext>
            </a:extLst>
          </p:cNvPr>
          <p:cNvSpPr>
            <a:spLocks noGrp="1"/>
          </p:cNvSpPr>
          <p:nvPr>
            <p:ph type="title"/>
          </p:nvPr>
        </p:nvSpPr>
        <p:spPr>
          <a:xfrm>
            <a:off x="772474" y="1490410"/>
            <a:ext cx="5313052" cy="471837"/>
          </a:xfrm>
        </p:spPr>
        <p:txBody>
          <a:bodyPr>
            <a:normAutofit fontScale="90000"/>
          </a:bodyPr>
          <a:lstStyle/>
          <a:p>
            <a:r>
              <a:rPr lang="en-US" dirty="0"/>
              <a:t>Part 2: About the organization where you will undertake your internship</a:t>
            </a:r>
          </a:p>
        </p:txBody>
      </p:sp>
      <p:pic>
        <p:nvPicPr>
          <p:cNvPr id="4" name="Picture 3">
            <a:extLst>
              <a:ext uri="{FF2B5EF4-FFF2-40B4-BE49-F238E27FC236}">
                <a16:creationId xmlns:a16="http://schemas.microsoft.com/office/drawing/2014/main" id="{49082142-286A-5F4F-8869-806334AE90B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0" y="10706100"/>
            <a:ext cx="6858000" cy="1485900"/>
          </a:xfrm>
          <a:prstGeom prst="rect">
            <a:avLst/>
          </a:prstGeom>
        </p:spPr>
      </p:pic>
      <p:graphicFrame>
        <p:nvGraphicFramePr>
          <p:cNvPr id="10" name="Table 10">
            <a:extLst>
              <a:ext uri="{FF2B5EF4-FFF2-40B4-BE49-F238E27FC236}">
                <a16:creationId xmlns:a16="http://schemas.microsoft.com/office/drawing/2014/main" id="{A078C23B-8C76-E945-AAB6-6E770F8F5300}"/>
              </a:ext>
            </a:extLst>
          </p:cNvPr>
          <p:cNvGraphicFramePr>
            <a:graphicFrameLocks noGrp="1"/>
          </p:cNvGraphicFramePr>
          <p:nvPr>
            <p:ph idx="1"/>
            <p:extLst>
              <p:ext uri="{D42A27DB-BD31-4B8C-83A1-F6EECF244321}">
                <p14:modId xmlns:p14="http://schemas.microsoft.com/office/powerpoint/2010/main" val="3070974695"/>
              </p:ext>
            </p:extLst>
          </p:nvPr>
        </p:nvGraphicFramePr>
        <p:xfrm>
          <a:off x="673100" y="2620353"/>
          <a:ext cx="5511800" cy="3584840"/>
        </p:xfrm>
        <a:graphic>
          <a:graphicData uri="http://schemas.openxmlformats.org/drawingml/2006/table">
            <a:tbl>
              <a:tblPr firstRow="1" bandRow="1">
                <a:tableStyleId>{7DF18680-E054-41AD-8BC1-D1AEF772440D}</a:tableStyleId>
              </a:tblPr>
              <a:tblGrid>
                <a:gridCol w="1566517">
                  <a:extLst>
                    <a:ext uri="{9D8B030D-6E8A-4147-A177-3AD203B41FA5}">
                      <a16:colId xmlns:a16="http://schemas.microsoft.com/office/drawing/2014/main" val="2921732000"/>
                    </a:ext>
                  </a:extLst>
                </a:gridCol>
                <a:gridCol w="3945283">
                  <a:extLst>
                    <a:ext uri="{9D8B030D-6E8A-4147-A177-3AD203B41FA5}">
                      <a16:colId xmlns:a16="http://schemas.microsoft.com/office/drawing/2014/main" val="3349972429"/>
                    </a:ext>
                  </a:extLst>
                </a:gridCol>
              </a:tblGrid>
              <a:tr h="384440">
                <a:tc>
                  <a:txBody>
                    <a:bodyPr/>
                    <a:lstStyle/>
                    <a:p>
                      <a:r>
                        <a:rPr lang="en-US" sz="1200" dirty="0"/>
                        <a:t>Q8.</a:t>
                      </a:r>
                    </a:p>
                  </a:txBody>
                  <a:tcPr/>
                </a:tc>
                <a:tc>
                  <a:txBody>
                    <a:bodyPr/>
                    <a:lstStyle/>
                    <a:p>
                      <a:pPr algn="ctr"/>
                      <a:r>
                        <a:rPr lang="en-US" sz="1200" dirty="0"/>
                        <a:t>Internship Organization</a:t>
                      </a:r>
                    </a:p>
                  </a:txBody>
                  <a:tcPr/>
                </a:tc>
                <a:extLst>
                  <a:ext uri="{0D108BD9-81ED-4DB2-BD59-A6C34878D82A}">
                    <a16:rowId xmlns:a16="http://schemas.microsoft.com/office/drawing/2014/main" val="1504786627"/>
                  </a:ext>
                </a:extLst>
              </a:tr>
              <a:tr h="283898">
                <a:tc>
                  <a:txBody>
                    <a:bodyPr/>
                    <a:lstStyle/>
                    <a:p>
                      <a:r>
                        <a:rPr lang="en-US" sz="1200" dirty="0"/>
                        <a:t>Name of organization</a:t>
                      </a:r>
                    </a:p>
                  </a:txBody>
                  <a:tcPr/>
                </a:tc>
                <a:tc>
                  <a:txBody>
                    <a:bodyPr/>
                    <a:lstStyle/>
                    <a:p>
                      <a:endParaRPr lang="en-US" sz="1200" dirty="0"/>
                    </a:p>
                  </a:txBody>
                  <a:tcPr/>
                </a:tc>
                <a:extLst>
                  <a:ext uri="{0D108BD9-81ED-4DB2-BD59-A6C34878D82A}">
                    <a16:rowId xmlns:a16="http://schemas.microsoft.com/office/drawing/2014/main" val="1978360966"/>
                  </a:ext>
                </a:extLst>
              </a:tr>
              <a:tr h="266700">
                <a:tc>
                  <a:txBody>
                    <a:bodyPr/>
                    <a:lstStyle/>
                    <a:p>
                      <a:r>
                        <a:rPr lang="en-US" sz="1200" dirty="0"/>
                        <a:t>Address</a:t>
                      </a:r>
                    </a:p>
                  </a:txBody>
                  <a:tcPr/>
                </a:tc>
                <a:tc>
                  <a:txBody>
                    <a:bodyPr/>
                    <a:lstStyle/>
                    <a:p>
                      <a:endParaRPr lang="en-US" sz="1200" dirty="0"/>
                    </a:p>
                  </a:txBody>
                  <a:tcPr/>
                </a:tc>
                <a:extLst>
                  <a:ext uri="{0D108BD9-81ED-4DB2-BD59-A6C34878D82A}">
                    <a16:rowId xmlns:a16="http://schemas.microsoft.com/office/drawing/2014/main" val="4117005440"/>
                  </a:ext>
                </a:extLst>
              </a:tr>
              <a:tr h="266700">
                <a:tc>
                  <a:txBody>
                    <a:bodyPr/>
                    <a:lstStyle/>
                    <a:p>
                      <a:r>
                        <a:rPr lang="en-US" sz="1200" dirty="0"/>
                        <a:t>Name of on-site supervisor</a:t>
                      </a:r>
                    </a:p>
                  </a:txBody>
                  <a:tcPr/>
                </a:tc>
                <a:tc>
                  <a:txBody>
                    <a:bodyPr/>
                    <a:lstStyle/>
                    <a:p>
                      <a:endParaRPr lang="en-US" sz="1200" dirty="0"/>
                    </a:p>
                  </a:txBody>
                  <a:tcPr/>
                </a:tc>
                <a:extLst>
                  <a:ext uri="{0D108BD9-81ED-4DB2-BD59-A6C34878D82A}">
                    <a16:rowId xmlns:a16="http://schemas.microsoft.com/office/drawing/2014/main" val="530430678"/>
                  </a:ext>
                </a:extLst>
              </a:tr>
              <a:tr h="266700">
                <a:tc>
                  <a:txBody>
                    <a:bodyPr/>
                    <a:lstStyle/>
                    <a:p>
                      <a:r>
                        <a:rPr lang="en-US" sz="1200" dirty="0"/>
                        <a:t>Supervisor’s title</a:t>
                      </a:r>
                    </a:p>
                  </a:txBody>
                  <a:tcPr/>
                </a:tc>
                <a:tc>
                  <a:txBody>
                    <a:bodyPr/>
                    <a:lstStyle/>
                    <a:p>
                      <a:endParaRPr lang="en-US" sz="1200" dirty="0"/>
                    </a:p>
                  </a:txBody>
                  <a:tcPr/>
                </a:tc>
                <a:extLst>
                  <a:ext uri="{0D108BD9-81ED-4DB2-BD59-A6C34878D82A}">
                    <a16:rowId xmlns:a16="http://schemas.microsoft.com/office/drawing/2014/main" val="762858090"/>
                  </a:ext>
                </a:extLst>
              </a:tr>
              <a:tr h="266700">
                <a:tc>
                  <a:txBody>
                    <a:bodyPr/>
                    <a:lstStyle/>
                    <a:p>
                      <a:r>
                        <a:rPr lang="en-US" sz="1200" dirty="0"/>
                        <a:t>Supervisor’s department</a:t>
                      </a:r>
                    </a:p>
                  </a:txBody>
                  <a:tcPr/>
                </a:tc>
                <a:tc>
                  <a:txBody>
                    <a:bodyPr/>
                    <a:lstStyle/>
                    <a:p>
                      <a:endParaRPr lang="en-US" sz="1200" dirty="0"/>
                    </a:p>
                  </a:txBody>
                  <a:tcPr/>
                </a:tc>
                <a:extLst>
                  <a:ext uri="{0D108BD9-81ED-4DB2-BD59-A6C34878D82A}">
                    <a16:rowId xmlns:a16="http://schemas.microsoft.com/office/drawing/2014/main" val="67844079"/>
                  </a:ext>
                </a:extLst>
              </a:tr>
              <a:tr h="266700">
                <a:tc>
                  <a:txBody>
                    <a:bodyPr/>
                    <a:lstStyle/>
                    <a:p>
                      <a:r>
                        <a:rPr lang="en-US" sz="1200" dirty="0"/>
                        <a:t>Supervisor’s email</a:t>
                      </a:r>
                    </a:p>
                  </a:txBody>
                  <a:tcPr/>
                </a:tc>
                <a:tc>
                  <a:txBody>
                    <a:bodyPr/>
                    <a:lstStyle/>
                    <a:p>
                      <a:endParaRPr lang="en-US" sz="1200" dirty="0"/>
                    </a:p>
                  </a:txBody>
                  <a:tcPr/>
                </a:tc>
                <a:extLst>
                  <a:ext uri="{0D108BD9-81ED-4DB2-BD59-A6C34878D82A}">
                    <a16:rowId xmlns:a16="http://schemas.microsoft.com/office/drawing/2014/main" val="425279388"/>
                  </a:ext>
                </a:extLst>
              </a:tr>
              <a:tr h="266700">
                <a:tc>
                  <a:txBody>
                    <a:bodyPr/>
                    <a:lstStyle/>
                    <a:p>
                      <a:r>
                        <a:rPr lang="en-US" sz="1200" dirty="0"/>
                        <a:t>Supervisor’s phone #</a:t>
                      </a:r>
                    </a:p>
                  </a:txBody>
                  <a:tcPr/>
                </a:tc>
                <a:tc>
                  <a:txBody>
                    <a:bodyPr/>
                    <a:lstStyle/>
                    <a:p>
                      <a:endParaRPr lang="en-US" sz="1200" dirty="0"/>
                    </a:p>
                  </a:txBody>
                  <a:tcPr/>
                </a:tc>
                <a:extLst>
                  <a:ext uri="{0D108BD9-81ED-4DB2-BD59-A6C34878D82A}">
                    <a16:rowId xmlns:a16="http://schemas.microsoft.com/office/drawing/2014/main" val="614774504"/>
                  </a:ext>
                </a:extLst>
              </a:tr>
              <a:tr h="2667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t>No of employees</a:t>
                      </a:r>
                    </a:p>
                  </a:txBody>
                  <a:tcPr/>
                </a:tc>
                <a:tc>
                  <a:txBody>
                    <a:bodyPr/>
                    <a:lstStyle/>
                    <a:p>
                      <a:endParaRPr lang="en-US" sz="1200" dirty="0"/>
                    </a:p>
                  </a:txBody>
                  <a:tcPr/>
                </a:tc>
                <a:extLst>
                  <a:ext uri="{0D108BD9-81ED-4DB2-BD59-A6C34878D82A}">
                    <a16:rowId xmlns:a16="http://schemas.microsoft.com/office/drawing/2014/main" val="1777754534"/>
                  </a:ext>
                </a:extLst>
              </a:tr>
              <a:tr h="26670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t>Type of industry </a:t>
                      </a:r>
                    </a:p>
                  </a:txBody>
                  <a:tcPr/>
                </a:tc>
                <a:tc>
                  <a:txBody>
                    <a:bodyPr/>
                    <a:lstStyle/>
                    <a:p>
                      <a:endParaRPr lang="en-US" sz="1200" dirty="0"/>
                    </a:p>
                  </a:txBody>
                  <a:tcPr/>
                </a:tc>
                <a:extLst>
                  <a:ext uri="{0D108BD9-81ED-4DB2-BD59-A6C34878D82A}">
                    <a16:rowId xmlns:a16="http://schemas.microsoft.com/office/drawing/2014/main" val="288758295"/>
                  </a:ext>
                </a:extLst>
              </a:tr>
            </a:tbl>
          </a:graphicData>
        </a:graphic>
      </p:graphicFrame>
      <p:sp>
        <p:nvSpPr>
          <p:cNvPr id="11" name="TextBox 10">
            <a:extLst>
              <a:ext uri="{FF2B5EF4-FFF2-40B4-BE49-F238E27FC236}">
                <a16:creationId xmlns:a16="http://schemas.microsoft.com/office/drawing/2014/main" id="{83B0C9EB-5017-264E-888D-95D4D0961818}"/>
              </a:ext>
            </a:extLst>
          </p:cNvPr>
          <p:cNvSpPr txBox="1"/>
          <p:nvPr/>
        </p:nvSpPr>
        <p:spPr>
          <a:xfrm>
            <a:off x="673100" y="2096250"/>
            <a:ext cx="5511800" cy="461665"/>
          </a:xfrm>
          <a:prstGeom prst="rect">
            <a:avLst/>
          </a:prstGeom>
          <a:noFill/>
        </p:spPr>
        <p:txBody>
          <a:bodyPr wrap="square" rtlCol="0">
            <a:spAutoFit/>
          </a:bodyPr>
          <a:lstStyle/>
          <a:p>
            <a:endParaRPr lang="en-US" sz="1200" dirty="0"/>
          </a:p>
          <a:p>
            <a:r>
              <a:rPr lang="en-US" sz="1200" dirty="0"/>
              <a:t>Please type information in the righthand column of table below. </a:t>
            </a:r>
          </a:p>
        </p:txBody>
      </p:sp>
      <p:graphicFrame>
        <p:nvGraphicFramePr>
          <p:cNvPr id="3" name="Table 4">
            <a:extLst>
              <a:ext uri="{FF2B5EF4-FFF2-40B4-BE49-F238E27FC236}">
                <a16:creationId xmlns:a16="http://schemas.microsoft.com/office/drawing/2014/main" id="{D9839D3C-6F7F-A74E-9C12-2126AE9F13B5}"/>
              </a:ext>
            </a:extLst>
          </p:cNvPr>
          <p:cNvGraphicFramePr>
            <a:graphicFrameLocks noGrp="1"/>
          </p:cNvGraphicFramePr>
          <p:nvPr>
            <p:extLst>
              <p:ext uri="{D42A27DB-BD31-4B8C-83A1-F6EECF244321}">
                <p14:modId xmlns:p14="http://schemas.microsoft.com/office/powerpoint/2010/main" val="2845671152"/>
              </p:ext>
            </p:extLst>
          </p:nvPr>
        </p:nvGraphicFramePr>
        <p:xfrm>
          <a:off x="690183" y="7562440"/>
          <a:ext cx="5477634" cy="1524589"/>
        </p:xfrm>
        <a:graphic>
          <a:graphicData uri="http://schemas.openxmlformats.org/drawingml/2006/table">
            <a:tbl>
              <a:tblPr firstRow="1" bandRow="1">
                <a:tableStyleId>{FABFCF23-3B69-468F-B69F-88F6DE6A72F2}</a:tableStyleId>
              </a:tblPr>
              <a:tblGrid>
                <a:gridCol w="5477634">
                  <a:extLst>
                    <a:ext uri="{9D8B030D-6E8A-4147-A177-3AD203B41FA5}">
                      <a16:colId xmlns:a16="http://schemas.microsoft.com/office/drawing/2014/main" val="2821907209"/>
                    </a:ext>
                  </a:extLst>
                </a:gridCol>
              </a:tblGrid>
              <a:tr h="335869">
                <a:tc>
                  <a:txBody>
                    <a:bodyPr/>
                    <a:lstStyle/>
                    <a:p>
                      <a:pPr algn="l"/>
                      <a:r>
                        <a:rPr lang="en-US" sz="1200" dirty="0"/>
                        <a:t>Q9. If you want to do an internship with your current or former employer, then the duties of your job must be expanded or altered to include new activities and responsibilities. Explain how your job will change. What new duties will be assigned to you? What new activities will you do? How do these new duties and activities relate to the goals of internship as outlined in the introduction?  Be as specific as you can. </a:t>
                      </a:r>
                    </a:p>
                  </a:txBody>
                  <a:tcPr/>
                </a:tc>
                <a:extLst>
                  <a:ext uri="{0D108BD9-81ED-4DB2-BD59-A6C34878D82A}">
                    <a16:rowId xmlns:a16="http://schemas.microsoft.com/office/drawing/2014/main" val="4124516525"/>
                  </a:ext>
                </a:extLst>
              </a:tr>
              <a:tr h="335869">
                <a:tc>
                  <a:txBody>
                    <a:bodyPr/>
                    <a:lstStyle/>
                    <a:p>
                      <a:pPr algn="ctr"/>
                      <a:endParaRPr lang="en-US" sz="1200" dirty="0"/>
                    </a:p>
                  </a:txBody>
                  <a:tcPr/>
                </a:tc>
                <a:extLst>
                  <a:ext uri="{0D108BD9-81ED-4DB2-BD59-A6C34878D82A}">
                    <a16:rowId xmlns:a16="http://schemas.microsoft.com/office/drawing/2014/main" val="1194345913"/>
                  </a:ext>
                </a:extLst>
              </a:tr>
            </a:tbl>
          </a:graphicData>
        </a:graphic>
      </p:graphicFrame>
      <p:sp>
        <p:nvSpPr>
          <p:cNvPr id="5" name="TextBox 4">
            <a:extLst>
              <a:ext uri="{FF2B5EF4-FFF2-40B4-BE49-F238E27FC236}">
                <a16:creationId xmlns:a16="http://schemas.microsoft.com/office/drawing/2014/main" id="{6CD7C135-3E61-4446-9B88-2C6B37CF558E}"/>
              </a:ext>
            </a:extLst>
          </p:cNvPr>
          <p:cNvSpPr txBox="1"/>
          <p:nvPr/>
        </p:nvSpPr>
        <p:spPr>
          <a:xfrm>
            <a:off x="656017" y="6267631"/>
            <a:ext cx="5511800" cy="1200329"/>
          </a:xfrm>
          <a:prstGeom prst="rect">
            <a:avLst/>
          </a:prstGeom>
          <a:noFill/>
        </p:spPr>
        <p:txBody>
          <a:bodyPr wrap="square" rtlCol="0">
            <a:spAutoFit/>
          </a:bodyPr>
          <a:lstStyle/>
          <a:p>
            <a:r>
              <a:rPr lang="en-US" sz="1200" dirty="0"/>
              <a:t>If you answered “yes” to Q6 or Q7 then you </a:t>
            </a:r>
            <a:r>
              <a:rPr lang="en-US" sz="1200" b="1" dirty="0"/>
              <a:t>must</a:t>
            </a:r>
            <a:r>
              <a:rPr lang="en-US" sz="1200" dirty="0"/>
              <a:t> answer this question. If you answered no you can proceed to Q10.  The mission for our internship experience is to prepare, broaden, and stretch. If you are going to do an internship with a current or former employer, you must do so in a different department and position that fulfills the mission of our internship. </a:t>
            </a:r>
          </a:p>
        </p:txBody>
      </p:sp>
    </p:spTree>
    <p:extLst>
      <p:ext uri="{BB962C8B-B14F-4D97-AF65-F5344CB8AC3E}">
        <p14:creationId xmlns:p14="http://schemas.microsoft.com/office/powerpoint/2010/main" val="416523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EBF-4FF9-1848-9959-DCD80378A53C}"/>
              </a:ext>
            </a:extLst>
          </p:cNvPr>
          <p:cNvSpPr>
            <a:spLocks noGrp="1"/>
          </p:cNvSpPr>
          <p:nvPr>
            <p:ph type="title"/>
          </p:nvPr>
        </p:nvSpPr>
        <p:spPr>
          <a:xfrm>
            <a:off x="707266" y="1400340"/>
            <a:ext cx="5256211" cy="471837"/>
          </a:xfrm>
        </p:spPr>
        <p:txBody>
          <a:bodyPr>
            <a:normAutofit fontScale="90000"/>
          </a:bodyPr>
          <a:lstStyle/>
          <a:p>
            <a:r>
              <a:rPr lang="en-US" dirty="0"/>
              <a:t>Part 3: Information about the internship</a:t>
            </a:r>
          </a:p>
        </p:txBody>
      </p:sp>
      <p:pic>
        <p:nvPicPr>
          <p:cNvPr id="4" name="Picture 3">
            <a:extLst>
              <a:ext uri="{FF2B5EF4-FFF2-40B4-BE49-F238E27FC236}">
                <a16:creationId xmlns:a16="http://schemas.microsoft.com/office/drawing/2014/main" id="{49082142-286A-5F4F-8869-806334AE90B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0" y="10706100"/>
            <a:ext cx="6858000" cy="1485900"/>
          </a:xfrm>
          <a:prstGeom prst="rect">
            <a:avLst/>
          </a:prstGeom>
        </p:spPr>
      </p:pic>
      <p:graphicFrame>
        <p:nvGraphicFramePr>
          <p:cNvPr id="10" name="Table 10">
            <a:extLst>
              <a:ext uri="{FF2B5EF4-FFF2-40B4-BE49-F238E27FC236}">
                <a16:creationId xmlns:a16="http://schemas.microsoft.com/office/drawing/2014/main" id="{A078C23B-8C76-E945-AAB6-6E770F8F5300}"/>
              </a:ext>
            </a:extLst>
          </p:cNvPr>
          <p:cNvGraphicFramePr>
            <a:graphicFrameLocks noGrp="1"/>
          </p:cNvGraphicFramePr>
          <p:nvPr>
            <p:ph idx="1"/>
            <p:extLst>
              <p:ext uri="{D42A27DB-BD31-4B8C-83A1-F6EECF244321}">
                <p14:modId xmlns:p14="http://schemas.microsoft.com/office/powerpoint/2010/main" val="3434455564"/>
              </p:ext>
            </p:extLst>
          </p:nvPr>
        </p:nvGraphicFramePr>
        <p:xfrm>
          <a:off x="664783" y="2427806"/>
          <a:ext cx="5511800" cy="2314258"/>
        </p:xfrm>
        <a:graphic>
          <a:graphicData uri="http://schemas.openxmlformats.org/drawingml/2006/table">
            <a:tbl>
              <a:tblPr firstRow="1" bandRow="1">
                <a:tableStyleId>{073A0DAA-6AF3-43AB-8588-CEC1D06C72B9}</a:tableStyleId>
              </a:tblPr>
              <a:tblGrid>
                <a:gridCol w="1839878">
                  <a:extLst>
                    <a:ext uri="{9D8B030D-6E8A-4147-A177-3AD203B41FA5}">
                      <a16:colId xmlns:a16="http://schemas.microsoft.com/office/drawing/2014/main" val="2921732000"/>
                    </a:ext>
                  </a:extLst>
                </a:gridCol>
                <a:gridCol w="3671922">
                  <a:extLst>
                    <a:ext uri="{9D8B030D-6E8A-4147-A177-3AD203B41FA5}">
                      <a16:colId xmlns:a16="http://schemas.microsoft.com/office/drawing/2014/main" val="3349972429"/>
                    </a:ext>
                  </a:extLst>
                </a:gridCol>
              </a:tblGrid>
              <a:tr h="384440">
                <a:tc>
                  <a:txBody>
                    <a:bodyPr/>
                    <a:lstStyle/>
                    <a:p>
                      <a:r>
                        <a:rPr lang="en-US" sz="1200" dirty="0"/>
                        <a:t>Q10.</a:t>
                      </a:r>
                    </a:p>
                  </a:txBody>
                  <a:tcPr/>
                </a:tc>
                <a:tc>
                  <a:txBody>
                    <a:bodyPr/>
                    <a:lstStyle/>
                    <a:p>
                      <a:pPr algn="ctr"/>
                      <a:r>
                        <a:rPr lang="en-US" sz="1200" dirty="0"/>
                        <a:t>Internship</a:t>
                      </a:r>
                    </a:p>
                  </a:txBody>
                  <a:tcPr/>
                </a:tc>
                <a:extLst>
                  <a:ext uri="{0D108BD9-81ED-4DB2-BD59-A6C34878D82A}">
                    <a16:rowId xmlns:a16="http://schemas.microsoft.com/office/drawing/2014/main" val="1504786627"/>
                  </a:ext>
                </a:extLst>
              </a:tr>
              <a:tr h="283898">
                <a:tc>
                  <a:txBody>
                    <a:bodyPr/>
                    <a:lstStyle/>
                    <a:p>
                      <a:r>
                        <a:rPr lang="en-US" sz="1200" dirty="0"/>
                        <a:t>Internship job title</a:t>
                      </a:r>
                    </a:p>
                  </a:txBody>
                  <a:tcPr/>
                </a:tc>
                <a:tc>
                  <a:txBody>
                    <a:bodyPr/>
                    <a:lstStyle/>
                    <a:p>
                      <a:endParaRPr lang="en-US" sz="1200" dirty="0"/>
                    </a:p>
                  </a:txBody>
                  <a:tcPr/>
                </a:tc>
                <a:extLst>
                  <a:ext uri="{0D108BD9-81ED-4DB2-BD59-A6C34878D82A}">
                    <a16:rowId xmlns:a16="http://schemas.microsoft.com/office/drawing/2014/main" val="1978360966"/>
                  </a:ext>
                </a:extLst>
              </a:tr>
              <a:tr h="266700">
                <a:tc>
                  <a:txBody>
                    <a:bodyPr/>
                    <a:lstStyle/>
                    <a:p>
                      <a:r>
                        <a:rPr lang="en-US" sz="1200" dirty="0"/>
                        <a:t>Anticipated start date</a:t>
                      </a:r>
                    </a:p>
                  </a:txBody>
                  <a:tcPr/>
                </a:tc>
                <a:tc>
                  <a:txBody>
                    <a:bodyPr/>
                    <a:lstStyle/>
                    <a:p>
                      <a:endParaRPr lang="en-US" sz="1200" dirty="0"/>
                    </a:p>
                  </a:txBody>
                  <a:tcPr/>
                </a:tc>
                <a:extLst>
                  <a:ext uri="{0D108BD9-81ED-4DB2-BD59-A6C34878D82A}">
                    <a16:rowId xmlns:a16="http://schemas.microsoft.com/office/drawing/2014/main" val="4117005440"/>
                  </a:ext>
                </a:extLst>
              </a:tr>
              <a:tr h="266700">
                <a:tc>
                  <a:txBody>
                    <a:bodyPr/>
                    <a:lstStyle/>
                    <a:p>
                      <a:r>
                        <a:rPr lang="en-US" sz="1200" dirty="0"/>
                        <a:t>Anticipated end date</a:t>
                      </a:r>
                    </a:p>
                  </a:txBody>
                  <a:tcPr/>
                </a:tc>
                <a:tc>
                  <a:txBody>
                    <a:bodyPr/>
                    <a:lstStyle/>
                    <a:p>
                      <a:endParaRPr lang="en-US" sz="1200" dirty="0"/>
                    </a:p>
                  </a:txBody>
                  <a:tcPr/>
                </a:tc>
                <a:extLst>
                  <a:ext uri="{0D108BD9-81ED-4DB2-BD59-A6C34878D82A}">
                    <a16:rowId xmlns:a16="http://schemas.microsoft.com/office/drawing/2014/main" val="530430678"/>
                  </a:ext>
                </a:extLst>
              </a:tr>
              <a:tr h="266700">
                <a:tc>
                  <a:txBody>
                    <a:bodyPr/>
                    <a:lstStyle/>
                    <a:p>
                      <a:r>
                        <a:rPr lang="en-US" sz="1200" dirty="0"/>
                        <a:t>Anticipated # of hours worked per week</a:t>
                      </a:r>
                    </a:p>
                  </a:txBody>
                  <a:tcPr/>
                </a:tc>
                <a:tc>
                  <a:txBody>
                    <a:bodyPr/>
                    <a:lstStyle/>
                    <a:p>
                      <a:endParaRPr lang="en-US" sz="1200" dirty="0"/>
                    </a:p>
                  </a:txBody>
                  <a:tcPr/>
                </a:tc>
                <a:extLst>
                  <a:ext uri="{0D108BD9-81ED-4DB2-BD59-A6C34878D82A}">
                    <a16:rowId xmlns:a16="http://schemas.microsoft.com/office/drawing/2014/main" val="762858090"/>
                  </a:ext>
                </a:extLst>
              </a:tr>
              <a:tr h="266700">
                <a:tc>
                  <a:txBody>
                    <a:bodyPr/>
                    <a:lstStyle/>
                    <a:p>
                      <a:r>
                        <a:rPr lang="en-US" sz="1200" dirty="0"/>
                        <a:t>Anticipated total hours </a:t>
                      </a:r>
                    </a:p>
                  </a:txBody>
                  <a:tcPr/>
                </a:tc>
                <a:tc>
                  <a:txBody>
                    <a:bodyPr/>
                    <a:lstStyle/>
                    <a:p>
                      <a:endParaRPr lang="en-US" sz="1200" dirty="0"/>
                    </a:p>
                  </a:txBody>
                  <a:tcPr/>
                </a:tc>
                <a:extLst>
                  <a:ext uri="{0D108BD9-81ED-4DB2-BD59-A6C34878D82A}">
                    <a16:rowId xmlns:a16="http://schemas.microsoft.com/office/drawing/2014/main" val="67844079"/>
                  </a:ext>
                </a:extLst>
              </a:tr>
            </a:tbl>
          </a:graphicData>
        </a:graphic>
      </p:graphicFrame>
      <p:sp>
        <p:nvSpPr>
          <p:cNvPr id="11" name="TextBox 10">
            <a:extLst>
              <a:ext uri="{FF2B5EF4-FFF2-40B4-BE49-F238E27FC236}">
                <a16:creationId xmlns:a16="http://schemas.microsoft.com/office/drawing/2014/main" id="{83B0C9EB-5017-264E-888D-95D4D0961818}"/>
              </a:ext>
            </a:extLst>
          </p:cNvPr>
          <p:cNvSpPr txBox="1"/>
          <p:nvPr/>
        </p:nvSpPr>
        <p:spPr>
          <a:xfrm>
            <a:off x="656017" y="1946578"/>
            <a:ext cx="5511800" cy="461665"/>
          </a:xfrm>
          <a:prstGeom prst="rect">
            <a:avLst/>
          </a:prstGeom>
          <a:noFill/>
        </p:spPr>
        <p:txBody>
          <a:bodyPr wrap="square" rtlCol="0">
            <a:spAutoFit/>
          </a:bodyPr>
          <a:lstStyle/>
          <a:p>
            <a:endParaRPr lang="en-US" sz="1200" dirty="0"/>
          </a:p>
          <a:p>
            <a:r>
              <a:rPr lang="en-US" sz="1200" dirty="0"/>
              <a:t>Please type information in the righthand column of table below. </a:t>
            </a:r>
          </a:p>
        </p:txBody>
      </p:sp>
      <p:graphicFrame>
        <p:nvGraphicFramePr>
          <p:cNvPr id="3" name="Table 4">
            <a:extLst>
              <a:ext uri="{FF2B5EF4-FFF2-40B4-BE49-F238E27FC236}">
                <a16:creationId xmlns:a16="http://schemas.microsoft.com/office/drawing/2014/main" id="{D9839D3C-6F7F-A74E-9C12-2126AE9F13B5}"/>
              </a:ext>
            </a:extLst>
          </p:cNvPr>
          <p:cNvGraphicFramePr>
            <a:graphicFrameLocks noGrp="1"/>
          </p:cNvGraphicFramePr>
          <p:nvPr>
            <p:extLst>
              <p:ext uri="{D42A27DB-BD31-4B8C-83A1-F6EECF244321}">
                <p14:modId xmlns:p14="http://schemas.microsoft.com/office/powerpoint/2010/main" val="1248639840"/>
              </p:ext>
            </p:extLst>
          </p:nvPr>
        </p:nvGraphicFramePr>
        <p:xfrm>
          <a:off x="690183" y="7164566"/>
          <a:ext cx="5477634" cy="1769018"/>
        </p:xfrm>
        <a:graphic>
          <a:graphicData uri="http://schemas.openxmlformats.org/drawingml/2006/table">
            <a:tbl>
              <a:tblPr firstRow="1" bandRow="1">
                <a:tableStyleId>{073A0DAA-6AF3-43AB-8588-CEC1D06C72B9}</a:tableStyleId>
              </a:tblPr>
              <a:tblGrid>
                <a:gridCol w="1900617">
                  <a:extLst>
                    <a:ext uri="{9D8B030D-6E8A-4147-A177-3AD203B41FA5}">
                      <a16:colId xmlns:a16="http://schemas.microsoft.com/office/drawing/2014/main" val="2821907209"/>
                    </a:ext>
                  </a:extLst>
                </a:gridCol>
                <a:gridCol w="3577017">
                  <a:extLst>
                    <a:ext uri="{9D8B030D-6E8A-4147-A177-3AD203B41FA5}">
                      <a16:colId xmlns:a16="http://schemas.microsoft.com/office/drawing/2014/main" val="2944344879"/>
                    </a:ext>
                  </a:extLst>
                </a:gridCol>
              </a:tblGrid>
              <a:tr h="335869">
                <a:tc>
                  <a:txBody>
                    <a:bodyPr/>
                    <a:lstStyle/>
                    <a:p>
                      <a:pPr algn="l"/>
                      <a:r>
                        <a:rPr lang="en-US" sz="1200" dirty="0"/>
                        <a:t>Q12.</a:t>
                      </a:r>
                    </a:p>
                  </a:txBody>
                  <a:tcPr/>
                </a:tc>
                <a:tc>
                  <a:txBody>
                    <a:bodyPr/>
                    <a:lstStyle/>
                    <a:p>
                      <a:pPr algn="ctr"/>
                      <a:r>
                        <a:rPr lang="en-US" sz="1200" dirty="0"/>
                        <a:t>Employment income details</a:t>
                      </a:r>
                    </a:p>
                  </a:txBody>
                  <a:tcPr/>
                </a:tc>
                <a:extLst>
                  <a:ext uri="{0D108BD9-81ED-4DB2-BD59-A6C34878D82A}">
                    <a16:rowId xmlns:a16="http://schemas.microsoft.com/office/drawing/2014/main" val="4124516525"/>
                  </a:ext>
                </a:extLst>
              </a:tr>
              <a:tr h="335869">
                <a:tc>
                  <a:txBody>
                    <a:bodyPr/>
                    <a:lstStyle/>
                    <a:p>
                      <a:pPr algn="l"/>
                      <a:r>
                        <a:rPr lang="en-US" sz="1200" dirty="0"/>
                        <a:t>Will you get paid?</a:t>
                      </a:r>
                    </a:p>
                  </a:txBody>
                  <a:tcPr/>
                </a:tc>
                <a:tc>
                  <a:txBody>
                    <a:bodyPr/>
                    <a:lstStyle/>
                    <a:p>
                      <a:pPr algn="ctr"/>
                      <a:endParaRPr lang="en-US" sz="1200" dirty="0"/>
                    </a:p>
                  </a:txBody>
                  <a:tcPr/>
                </a:tc>
                <a:extLst>
                  <a:ext uri="{0D108BD9-81ED-4DB2-BD59-A6C34878D82A}">
                    <a16:rowId xmlns:a16="http://schemas.microsoft.com/office/drawing/2014/main" val="1194345913"/>
                  </a:ext>
                </a:extLst>
              </a:tr>
              <a:tr h="335869">
                <a:tc>
                  <a:txBody>
                    <a:bodyPr/>
                    <a:lstStyle/>
                    <a:p>
                      <a:pPr algn="l"/>
                      <a:r>
                        <a:rPr lang="en-US" sz="1200" dirty="0"/>
                        <a:t>If yes, how much will you be paid?</a:t>
                      </a:r>
                    </a:p>
                  </a:txBody>
                  <a:tcPr/>
                </a:tc>
                <a:tc>
                  <a:txBody>
                    <a:bodyPr/>
                    <a:lstStyle/>
                    <a:p>
                      <a:pPr algn="ctr"/>
                      <a:endParaRPr lang="en-US" sz="1200" dirty="0"/>
                    </a:p>
                  </a:txBody>
                  <a:tcPr/>
                </a:tc>
                <a:extLst>
                  <a:ext uri="{0D108BD9-81ED-4DB2-BD59-A6C34878D82A}">
                    <a16:rowId xmlns:a16="http://schemas.microsoft.com/office/drawing/2014/main" val="543904870"/>
                  </a:ext>
                </a:extLst>
              </a:tr>
              <a:tr h="335869">
                <a:tc>
                  <a:txBody>
                    <a:bodyPr/>
                    <a:lstStyle/>
                    <a:p>
                      <a:pPr algn="l"/>
                      <a:r>
                        <a:rPr lang="en-US" sz="1200" dirty="0"/>
                        <a:t>Are any intern expenses paid by the organization?</a:t>
                      </a:r>
                    </a:p>
                  </a:txBody>
                  <a:tcPr/>
                </a:tc>
                <a:tc>
                  <a:txBody>
                    <a:bodyPr/>
                    <a:lstStyle/>
                    <a:p>
                      <a:pPr algn="ctr"/>
                      <a:endParaRPr lang="en-US" sz="1200" dirty="0"/>
                    </a:p>
                  </a:txBody>
                  <a:tcPr/>
                </a:tc>
                <a:extLst>
                  <a:ext uri="{0D108BD9-81ED-4DB2-BD59-A6C34878D82A}">
                    <a16:rowId xmlns:a16="http://schemas.microsoft.com/office/drawing/2014/main" val="434600472"/>
                  </a:ext>
                </a:extLst>
              </a:tr>
            </a:tbl>
          </a:graphicData>
        </a:graphic>
      </p:graphicFrame>
      <p:sp>
        <p:nvSpPr>
          <p:cNvPr id="8" name="TextBox 7">
            <a:extLst>
              <a:ext uri="{FF2B5EF4-FFF2-40B4-BE49-F238E27FC236}">
                <a16:creationId xmlns:a16="http://schemas.microsoft.com/office/drawing/2014/main" id="{A4E7929A-24E8-1345-A363-DC731EC74660}"/>
              </a:ext>
            </a:extLst>
          </p:cNvPr>
          <p:cNvSpPr txBox="1"/>
          <p:nvPr/>
        </p:nvSpPr>
        <p:spPr>
          <a:xfrm>
            <a:off x="690183" y="4800772"/>
            <a:ext cx="5511800" cy="1015663"/>
          </a:xfrm>
          <a:prstGeom prst="rect">
            <a:avLst/>
          </a:prstGeom>
          <a:noFill/>
        </p:spPr>
        <p:txBody>
          <a:bodyPr wrap="square" rtlCol="0">
            <a:spAutoFit/>
          </a:bodyPr>
          <a:lstStyle/>
          <a:p>
            <a:endParaRPr lang="en-US" sz="1200" b="1" dirty="0"/>
          </a:p>
          <a:p>
            <a:r>
              <a:rPr lang="en-US" sz="1200" b="1" dirty="0"/>
              <a:t>Note: You must work 45 hours for each credit hour earned. You can earn from 4 – 8 academic credit hours based on the total number of hours worked during the internship. Enter credit hours earned when registering via </a:t>
            </a:r>
            <a:r>
              <a:rPr lang="en-US" sz="1200" b="1" dirty="0" err="1"/>
              <a:t>GullNet</a:t>
            </a:r>
            <a:r>
              <a:rPr lang="en-US" sz="1200" b="1" dirty="0"/>
              <a:t>. </a:t>
            </a:r>
          </a:p>
        </p:txBody>
      </p:sp>
      <p:graphicFrame>
        <p:nvGraphicFramePr>
          <p:cNvPr id="9" name="Table 4">
            <a:extLst>
              <a:ext uri="{FF2B5EF4-FFF2-40B4-BE49-F238E27FC236}">
                <a16:creationId xmlns:a16="http://schemas.microsoft.com/office/drawing/2014/main" id="{CCDA8836-FB4B-F845-8DB5-B7EAA54ADA4E}"/>
              </a:ext>
            </a:extLst>
          </p:cNvPr>
          <p:cNvGraphicFramePr>
            <a:graphicFrameLocks noGrp="1"/>
          </p:cNvGraphicFramePr>
          <p:nvPr>
            <p:extLst>
              <p:ext uri="{D42A27DB-BD31-4B8C-83A1-F6EECF244321}">
                <p14:modId xmlns:p14="http://schemas.microsoft.com/office/powerpoint/2010/main" val="1281295654"/>
              </p:ext>
            </p:extLst>
          </p:nvPr>
        </p:nvGraphicFramePr>
        <p:xfrm>
          <a:off x="681867" y="6257578"/>
          <a:ext cx="5477633" cy="671738"/>
        </p:xfrm>
        <a:graphic>
          <a:graphicData uri="http://schemas.openxmlformats.org/drawingml/2006/table">
            <a:tbl>
              <a:tblPr firstRow="1" bandRow="1">
                <a:tableStyleId>{073A0DAA-6AF3-43AB-8588-CEC1D06C72B9}</a:tableStyleId>
              </a:tblPr>
              <a:tblGrid>
                <a:gridCol w="782519">
                  <a:extLst>
                    <a:ext uri="{9D8B030D-6E8A-4147-A177-3AD203B41FA5}">
                      <a16:colId xmlns:a16="http://schemas.microsoft.com/office/drawing/2014/main" val="2821907209"/>
                    </a:ext>
                  </a:extLst>
                </a:gridCol>
                <a:gridCol w="782519">
                  <a:extLst>
                    <a:ext uri="{9D8B030D-6E8A-4147-A177-3AD203B41FA5}">
                      <a16:colId xmlns:a16="http://schemas.microsoft.com/office/drawing/2014/main" val="2730502659"/>
                    </a:ext>
                  </a:extLst>
                </a:gridCol>
                <a:gridCol w="782519">
                  <a:extLst>
                    <a:ext uri="{9D8B030D-6E8A-4147-A177-3AD203B41FA5}">
                      <a16:colId xmlns:a16="http://schemas.microsoft.com/office/drawing/2014/main" val="636989650"/>
                    </a:ext>
                  </a:extLst>
                </a:gridCol>
                <a:gridCol w="782519">
                  <a:extLst>
                    <a:ext uri="{9D8B030D-6E8A-4147-A177-3AD203B41FA5}">
                      <a16:colId xmlns:a16="http://schemas.microsoft.com/office/drawing/2014/main" val="3892637088"/>
                    </a:ext>
                  </a:extLst>
                </a:gridCol>
                <a:gridCol w="782519">
                  <a:extLst>
                    <a:ext uri="{9D8B030D-6E8A-4147-A177-3AD203B41FA5}">
                      <a16:colId xmlns:a16="http://schemas.microsoft.com/office/drawing/2014/main" val="3477102214"/>
                    </a:ext>
                  </a:extLst>
                </a:gridCol>
                <a:gridCol w="782519">
                  <a:extLst>
                    <a:ext uri="{9D8B030D-6E8A-4147-A177-3AD203B41FA5}">
                      <a16:colId xmlns:a16="http://schemas.microsoft.com/office/drawing/2014/main" val="3394224805"/>
                    </a:ext>
                  </a:extLst>
                </a:gridCol>
                <a:gridCol w="782519">
                  <a:extLst>
                    <a:ext uri="{9D8B030D-6E8A-4147-A177-3AD203B41FA5}">
                      <a16:colId xmlns:a16="http://schemas.microsoft.com/office/drawing/2014/main" val="2700565643"/>
                    </a:ext>
                  </a:extLst>
                </a:gridCol>
              </a:tblGrid>
              <a:tr h="335869">
                <a:tc>
                  <a:txBody>
                    <a:bodyPr/>
                    <a:lstStyle/>
                    <a:p>
                      <a:pPr algn="ctr"/>
                      <a:r>
                        <a:rPr lang="en-US" sz="1200" dirty="0"/>
                        <a:t>Mon</a:t>
                      </a:r>
                    </a:p>
                  </a:txBody>
                  <a:tcPr/>
                </a:tc>
                <a:tc>
                  <a:txBody>
                    <a:bodyPr/>
                    <a:lstStyle/>
                    <a:p>
                      <a:pPr algn="ctr"/>
                      <a:r>
                        <a:rPr lang="en-US" sz="1200" dirty="0"/>
                        <a:t>Tues</a:t>
                      </a:r>
                    </a:p>
                  </a:txBody>
                  <a:tcPr/>
                </a:tc>
                <a:tc>
                  <a:txBody>
                    <a:bodyPr/>
                    <a:lstStyle/>
                    <a:p>
                      <a:pPr algn="ctr"/>
                      <a:r>
                        <a:rPr lang="en-US" sz="1200" dirty="0"/>
                        <a:t>Wed</a:t>
                      </a:r>
                    </a:p>
                  </a:txBody>
                  <a:tcPr/>
                </a:tc>
                <a:tc>
                  <a:txBody>
                    <a:bodyPr/>
                    <a:lstStyle/>
                    <a:p>
                      <a:pPr algn="ctr"/>
                      <a:r>
                        <a:rPr lang="en-US" sz="1200" dirty="0" err="1"/>
                        <a:t>Thur</a:t>
                      </a:r>
                      <a:endParaRPr lang="en-US" sz="1200" dirty="0"/>
                    </a:p>
                  </a:txBody>
                  <a:tcPr/>
                </a:tc>
                <a:tc>
                  <a:txBody>
                    <a:bodyPr/>
                    <a:lstStyle/>
                    <a:p>
                      <a:pPr algn="ctr"/>
                      <a:r>
                        <a:rPr lang="en-US" sz="1200" dirty="0"/>
                        <a:t>Fri</a:t>
                      </a:r>
                    </a:p>
                  </a:txBody>
                  <a:tcPr/>
                </a:tc>
                <a:tc>
                  <a:txBody>
                    <a:bodyPr/>
                    <a:lstStyle/>
                    <a:p>
                      <a:pPr algn="ctr"/>
                      <a:r>
                        <a:rPr lang="en-US" sz="1200" dirty="0"/>
                        <a:t>Sat </a:t>
                      </a:r>
                    </a:p>
                  </a:txBody>
                  <a:tcPr/>
                </a:tc>
                <a:tc>
                  <a:txBody>
                    <a:bodyPr/>
                    <a:lstStyle/>
                    <a:p>
                      <a:pPr algn="ctr"/>
                      <a:r>
                        <a:rPr lang="en-US" sz="1200" dirty="0"/>
                        <a:t>Sun</a:t>
                      </a:r>
                    </a:p>
                  </a:txBody>
                  <a:tcPr/>
                </a:tc>
                <a:extLst>
                  <a:ext uri="{0D108BD9-81ED-4DB2-BD59-A6C34878D82A}">
                    <a16:rowId xmlns:a16="http://schemas.microsoft.com/office/drawing/2014/main" val="4124516525"/>
                  </a:ext>
                </a:extLst>
              </a:tr>
              <a:tr h="335869">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extLst>
                  <a:ext uri="{0D108BD9-81ED-4DB2-BD59-A6C34878D82A}">
                    <a16:rowId xmlns:a16="http://schemas.microsoft.com/office/drawing/2014/main" val="1194345913"/>
                  </a:ext>
                </a:extLst>
              </a:tr>
            </a:tbl>
          </a:graphicData>
        </a:graphic>
      </p:graphicFrame>
      <p:sp>
        <p:nvSpPr>
          <p:cNvPr id="12" name="TextBox 11">
            <a:extLst>
              <a:ext uri="{FF2B5EF4-FFF2-40B4-BE49-F238E27FC236}">
                <a16:creationId xmlns:a16="http://schemas.microsoft.com/office/drawing/2014/main" id="{C539A966-4FA7-B944-9E06-D65C6CC41BD7}"/>
              </a:ext>
            </a:extLst>
          </p:cNvPr>
          <p:cNvSpPr txBox="1"/>
          <p:nvPr/>
        </p:nvSpPr>
        <p:spPr>
          <a:xfrm>
            <a:off x="656017" y="5779154"/>
            <a:ext cx="5511800" cy="461665"/>
          </a:xfrm>
          <a:prstGeom prst="rect">
            <a:avLst/>
          </a:prstGeom>
          <a:noFill/>
        </p:spPr>
        <p:txBody>
          <a:bodyPr wrap="square" rtlCol="0">
            <a:spAutoFit/>
          </a:bodyPr>
          <a:lstStyle/>
          <a:p>
            <a:endParaRPr lang="en-US" sz="1200" b="1" dirty="0"/>
          </a:p>
          <a:p>
            <a:r>
              <a:rPr lang="en-US" sz="1200" b="1" dirty="0"/>
              <a:t>Q11. </a:t>
            </a:r>
            <a:r>
              <a:rPr lang="en-US" sz="1200" dirty="0"/>
              <a:t>Weekly work schedule </a:t>
            </a:r>
          </a:p>
        </p:txBody>
      </p:sp>
      <p:graphicFrame>
        <p:nvGraphicFramePr>
          <p:cNvPr id="13" name="Table 4">
            <a:extLst>
              <a:ext uri="{FF2B5EF4-FFF2-40B4-BE49-F238E27FC236}">
                <a16:creationId xmlns:a16="http://schemas.microsoft.com/office/drawing/2014/main" id="{32BF2FDF-1034-7A4F-AD14-FFE658A8EA9F}"/>
              </a:ext>
            </a:extLst>
          </p:cNvPr>
          <p:cNvGraphicFramePr>
            <a:graphicFrameLocks noGrp="1"/>
          </p:cNvGraphicFramePr>
          <p:nvPr>
            <p:extLst>
              <p:ext uri="{D42A27DB-BD31-4B8C-83A1-F6EECF244321}">
                <p14:modId xmlns:p14="http://schemas.microsoft.com/office/powerpoint/2010/main" val="627449740"/>
              </p:ext>
            </p:extLst>
          </p:nvPr>
        </p:nvGraphicFramePr>
        <p:xfrm>
          <a:off x="707266" y="9057547"/>
          <a:ext cx="5477634" cy="793069"/>
        </p:xfrm>
        <a:graphic>
          <a:graphicData uri="http://schemas.openxmlformats.org/drawingml/2006/table">
            <a:tbl>
              <a:tblPr firstRow="1" bandRow="1">
                <a:tableStyleId>{073A0DAA-6AF3-43AB-8588-CEC1D06C72B9}</a:tableStyleId>
              </a:tblPr>
              <a:tblGrid>
                <a:gridCol w="5477634">
                  <a:extLst>
                    <a:ext uri="{9D8B030D-6E8A-4147-A177-3AD203B41FA5}">
                      <a16:colId xmlns:a16="http://schemas.microsoft.com/office/drawing/2014/main" val="2821907209"/>
                    </a:ext>
                  </a:extLst>
                </a:gridCol>
              </a:tblGrid>
              <a:tr h="335869">
                <a:tc>
                  <a:txBody>
                    <a:bodyPr/>
                    <a:lstStyle/>
                    <a:p>
                      <a:pPr algn="l"/>
                      <a:r>
                        <a:rPr lang="en-US" sz="1200" dirty="0"/>
                        <a:t>Q13. If you answered “yes” to the expenses question, please detail expenses to be covered by your employer. </a:t>
                      </a:r>
                    </a:p>
                  </a:txBody>
                  <a:tcPr/>
                </a:tc>
                <a:extLst>
                  <a:ext uri="{0D108BD9-81ED-4DB2-BD59-A6C34878D82A}">
                    <a16:rowId xmlns:a16="http://schemas.microsoft.com/office/drawing/2014/main" val="4124516525"/>
                  </a:ext>
                </a:extLst>
              </a:tr>
              <a:tr h="335869">
                <a:tc>
                  <a:txBody>
                    <a:bodyPr/>
                    <a:lstStyle/>
                    <a:p>
                      <a:pPr algn="ctr"/>
                      <a:endParaRPr lang="en-US" sz="1200" dirty="0"/>
                    </a:p>
                  </a:txBody>
                  <a:tcPr/>
                </a:tc>
                <a:extLst>
                  <a:ext uri="{0D108BD9-81ED-4DB2-BD59-A6C34878D82A}">
                    <a16:rowId xmlns:a16="http://schemas.microsoft.com/office/drawing/2014/main" val="1194345913"/>
                  </a:ext>
                </a:extLst>
              </a:tr>
            </a:tbl>
          </a:graphicData>
        </a:graphic>
      </p:graphicFrame>
    </p:spTree>
    <p:extLst>
      <p:ext uri="{BB962C8B-B14F-4D97-AF65-F5344CB8AC3E}">
        <p14:creationId xmlns:p14="http://schemas.microsoft.com/office/powerpoint/2010/main" val="189327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EBF-4FF9-1848-9959-DCD80378A53C}"/>
              </a:ext>
            </a:extLst>
          </p:cNvPr>
          <p:cNvSpPr>
            <a:spLocks noGrp="1"/>
          </p:cNvSpPr>
          <p:nvPr>
            <p:ph type="title"/>
          </p:nvPr>
        </p:nvSpPr>
        <p:spPr>
          <a:xfrm>
            <a:off x="690183" y="1486721"/>
            <a:ext cx="5342318" cy="471837"/>
          </a:xfrm>
        </p:spPr>
        <p:txBody>
          <a:bodyPr>
            <a:normAutofit fontScale="90000"/>
          </a:bodyPr>
          <a:lstStyle/>
          <a:p>
            <a:r>
              <a:rPr lang="en-US" dirty="0"/>
              <a:t>Part 3: Information about the internship</a:t>
            </a:r>
          </a:p>
        </p:txBody>
      </p:sp>
      <p:pic>
        <p:nvPicPr>
          <p:cNvPr id="4" name="Picture 3">
            <a:extLst>
              <a:ext uri="{FF2B5EF4-FFF2-40B4-BE49-F238E27FC236}">
                <a16:creationId xmlns:a16="http://schemas.microsoft.com/office/drawing/2014/main" id="{49082142-286A-5F4F-8869-806334AE90B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0" y="10706100"/>
            <a:ext cx="6858000" cy="1485900"/>
          </a:xfrm>
          <a:prstGeom prst="rect">
            <a:avLst/>
          </a:prstGeom>
        </p:spPr>
      </p:pic>
      <p:graphicFrame>
        <p:nvGraphicFramePr>
          <p:cNvPr id="13" name="Table 4">
            <a:extLst>
              <a:ext uri="{FF2B5EF4-FFF2-40B4-BE49-F238E27FC236}">
                <a16:creationId xmlns:a16="http://schemas.microsoft.com/office/drawing/2014/main" id="{32BF2FDF-1034-7A4F-AD14-FFE658A8EA9F}"/>
              </a:ext>
            </a:extLst>
          </p:cNvPr>
          <p:cNvGraphicFramePr>
            <a:graphicFrameLocks noGrp="1"/>
          </p:cNvGraphicFramePr>
          <p:nvPr>
            <p:extLst>
              <p:ext uri="{D42A27DB-BD31-4B8C-83A1-F6EECF244321}">
                <p14:modId xmlns:p14="http://schemas.microsoft.com/office/powerpoint/2010/main" val="1882378912"/>
              </p:ext>
            </p:extLst>
          </p:nvPr>
        </p:nvGraphicFramePr>
        <p:xfrm>
          <a:off x="690183" y="2239920"/>
          <a:ext cx="5477634" cy="822960"/>
        </p:xfrm>
        <a:graphic>
          <a:graphicData uri="http://schemas.openxmlformats.org/drawingml/2006/table">
            <a:tbl>
              <a:tblPr firstRow="1" bandRow="1">
                <a:tableStyleId>{073A0DAA-6AF3-43AB-8588-CEC1D06C72B9}</a:tableStyleId>
              </a:tblPr>
              <a:tblGrid>
                <a:gridCol w="5477634">
                  <a:extLst>
                    <a:ext uri="{9D8B030D-6E8A-4147-A177-3AD203B41FA5}">
                      <a16:colId xmlns:a16="http://schemas.microsoft.com/office/drawing/2014/main" val="2821907209"/>
                    </a:ext>
                  </a:extLst>
                </a:gridCol>
              </a:tblGrid>
              <a:tr h="335869">
                <a:tc>
                  <a:txBody>
                    <a:bodyPr/>
                    <a:lstStyle/>
                    <a:p>
                      <a:pPr algn="l"/>
                      <a:r>
                        <a:rPr lang="en-US" sz="1200" dirty="0"/>
                        <a:t>Q14. Describe in detail the assignments of the internship. What will you be doing? What are your responsibilities? What activities will you be undertaking? This description will serve as the basis for your final grading and assigning credit, so be as specific as possible. </a:t>
                      </a:r>
                    </a:p>
                  </a:txBody>
                  <a:tcPr/>
                </a:tc>
                <a:extLst>
                  <a:ext uri="{0D108BD9-81ED-4DB2-BD59-A6C34878D82A}">
                    <a16:rowId xmlns:a16="http://schemas.microsoft.com/office/drawing/2014/main" val="4124516525"/>
                  </a:ext>
                </a:extLst>
              </a:tr>
            </a:tbl>
          </a:graphicData>
        </a:graphic>
      </p:graphicFrame>
      <p:graphicFrame>
        <p:nvGraphicFramePr>
          <p:cNvPr id="3" name="Table 4">
            <a:extLst>
              <a:ext uri="{FF2B5EF4-FFF2-40B4-BE49-F238E27FC236}">
                <a16:creationId xmlns:a16="http://schemas.microsoft.com/office/drawing/2014/main" id="{4F5FFF54-AB04-4B18-B742-39D9CC38EBB0}"/>
              </a:ext>
            </a:extLst>
          </p:cNvPr>
          <p:cNvGraphicFramePr>
            <a:graphicFrameLocks noGrp="1"/>
          </p:cNvGraphicFramePr>
          <p:nvPr>
            <p:extLst>
              <p:ext uri="{D42A27DB-BD31-4B8C-83A1-F6EECF244321}">
                <p14:modId xmlns:p14="http://schemas.microsoft.com/office/powerpoint/2010/main" val="1304493877"/>
              </p:ext>
            </p:extLst>
          </p:nvPr>
        </p:nvGraphicFramePr>
        <p:xfrm>
          <a:off x="690182" y="3234510"/>
          <a:ext cx="5477635" cy="2600229"/>
        </p:xfrm>
        <a:graphic>
          <a:graphicData uri="http://schemas.openxmlformats.org/drawingml/2006/table">
            <a:tbl>
              <a:tblPr firstRow="1" bandRow="1">
                <a:tableStyleId>{073A0DAA-6AF3-43AB-8588-CEC1D06C72B9}</a:tableStyleId>
              </a:tblPr>
              <a:tblGrid>
                <a:gridCol w="1907244">
                  <a:extLst>
                    <a:ext uri="{9D8B030D-6E8A-4147-A177-3AD203B41FA5}">
                      <a16:colId xmlns:a16="http://schemas.microsoft.com/office/drawing/2014/main" val="1730010708"/>
                    </a:ext>
                  </a:extLst>
                </a:gridCol>
                <a:gridCol w="689113">
                  <a:extLst>
                    <a:ext uri="{9D8B030D-6E8A-4147-A177-3AD203B41FA5}">
                      <a16:colId xmlns:a16="http://schemas.microsoft.com/office/drawing/2014/main" val="3923325185"/>
                    </a:ext>
                  </a:extLst>
                </a:gridCol>
                <a:gridCol w="2881278">
                  <a:extLst>
                    <a:ext uri="{9D8B030D-6E8A-4147-A177-3AD203B41FA5}">
                      <a16:colId xmlns:a16="http://schemas.microsoft.com/office/drawing/2014/main" val="3043292147"/>
                    </a:ext>
                  </a:extLst>
                </a:gridCol>
              </a:tblGrid>
              <a:tr h="370840">
                <a:tc>
                  <a:txBody>
                    <a:bodyPr/>
                    <a:lstStyle/>
                    <a:p>
                      <a:r>
                        <a:rPr lang="en-US" dirty="0"/>
                        <a:t>Responsibility/</a:t>
                      </a:r>
                    </a:p>
                    <a:p>
                      <a:r>
                        <a:rPr lang="en-US" dirty="0"/>
                        <a:t>Activity</a:t>
                      </a:r>
                    </a:p>
                  </a:txBody>
                  <a:tcPr/>
                </a:tc>
                <a:tc>
                  <a:txBody>
                    <a:bodyPr/>
                    <a:lstStyle/>
                    <a:p>
                      <a:r>
                        <a:rPr lang="en-US" dirty="0"/>
                        <a:t>Est. % of time</a:t>
                      </a:r>
                    </a:p>
                  </a:txBody>
                  <a:tcPr/>
                </a:tc>
                <a:tc>
                  <a:txBody>
                    <a:bodyPr/>
                    <a:lstStyle/>
                    <a:p>
                      <a:r>
                        <a:rPr lang="en-US" dirty="0"/>
                        <a:t>Description</a:t>
                      </a:r>
                    </a:p>
                  </a:txBody>
                  <a:tcPr/>
                </a:tc>
                <a:extLst>
                  <a:ext uri="{0D108BD9-81ED-4DB2-BD59-A6C34878D82A}">
                    <a16:rowId xmlns:a16="http://schemas.microsoft.com/office/drawing/2014/main" val="3531081376"/>
                  </a:ext>
                </a:extLst>
              </a:tr>
              <a:tr h="278336">
                <a:tc>
                  <a:txBody>
                    <a:bodyPr/>
                    <a:lstStyle/>
                    <a:p>
                      <a:r>
                        <a:rPr lang="en-US" sz="1200" dirty="0"/>
                        <a:t>1</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692076537"/>
                  </a:ext>
                </a:extLst>
              </a:tr>
              <a:tr h="275796">
                <a:tc>
                  <a:txBody>
                    <a:bodyPr/>
                    <a:lstStyle/>
                    <a:p>
                      <a:r>
                        <a:rPr lang="en-US" sz="1200" dirty="0"/>
                        <a:t>2</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094009954"/>
                  </a:ext>
                </a:extLst>
              </a:tr>
              <a:tr h="244904">
                <a:tc>
                  <a:txBody>
                    <a:bodyPr/>
                    <a:lstStyle/>
                    <a:p>
                      <a:r>
                        <a:rPr lang="en-US" sz="1200" dirty="0"/>
                        <a:t>3</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24983494"/>
                  </a:ext>
                </a:extLst>
              </a:tr>
              <a:tr h="224584">
                <a:tc>
                  <a:txBody>
                    <a:bodyPr/>
                    <a:lstStyle/>
                    <a:p>
                      <a:r>
                        <a:rPr lang="en-US" sz="1200" dirty="0"/>
                        <a:t>4</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18486610"/>
                  </a:ext>
                </a:extLst>
              </a:tr>
              <a:tr h="229664">
                <a:tc>
                  <a:txBody>
                    <a:bodyPr/>
                    <a:lstStyle/>
                    <a:p>
                      <a:r>
                        <a:rPr lang="en-US" sz="1200" dirty="0"/>
                        <a:t>5</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05227426"/>
                  </a:ext>
                </a:extLst>
              </a:tr>
              <a:tr h="222044">
                <a:tc>
                  <a:txBody>
                    <a:bodyPr/>
                    <a:lstStyle/>
                    <a:p>
                      <a:r>
                        <a:rPr lang="en-US" sz="1200" dirty="0"/>
                        <a:t>6</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27704886"/>
                  </a:ext>
                </a:extLst>
              </a:tr>
              <a:tr h="239824">
                <a:tc>
                  <a:txBody>
                    <a:bodyPr/>
                    <a:lstStyle/>
                    <a:p>
                      <a:r>
                        <a:rPr lang="en-US" sz="1200" dirty="0"/>
                        <a:t>7</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431179718"/>
                  </a:ext>
                </a:extLst>
              </a:tr>
              <a:tr h="244904">
                <a:tc>
                  <a:txBody>
                    <a:bodyPr/>
                    <a:lstStyle/>
                    <a:p>
                      <a:r>
                        <a:rPr lang="en-US" sz="1200" dirty="0"/>
                        <a:t>8</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62955059"/>
                  </a:ext>
                </a:extLst>
              </a:tr>
            </a:tbl>
          </a:graphicData>
        </a:graphic>
      </p:graphicFrame>
      <p:sp>
        <p:nvSpPr>
          <p:cNvPr id="5" name="TextBox 4">
            <a:extLst>
              <a:ext uri="{FF2B5EF4-FFF2-40B4-BE49-F238E27FC236}">
                <a16:creationId xmlns:a16="http://schemas.microsoft.com/office/drawing/2014/main" id="{AFD1C00D-3560-D547-A604-74064C5E540A}"/>
              </a:ext>
            </a:extLst>
          </p:cNvPr>
          <p:cNvSpPr txBox="1"/>
          <p:nvPr/>
        </p:nvSpPr>
        <p:spPr>
          <a:xfrm>
            <a:off x="690182" y="6447552"/>
            <a:ext cx="3246402" cy="276999"/>
          </a:xfrm>
          <a:prstGeom prst="rect">
            <a:avLst/>
          </a:prstGeom>
          <a:noFill/>
        </p:spPr>
        <p:txBody>
          <a:bodyPr wrap="none" rtlCol="0">
            <a:spAutoFit/>
          </a:bodyPr>
          <a:lstStyle/>
          <a:p>
            <a:r>
              <a:rPr lang="en-US" sz="1200" dirty="0"/>
              <a:t>Note: Percentage total must equal 100% </a:t>
            </a:r>
          </a:p>
        </p:txBody>
      </p:sp>
    </p:spTree>
    <p:extLst>
      <p:ext uri="{BB962C8B-B14F-4D97-AF65-F5344CB8AC3E}">
        <p14:creationId xmlns:p14="http://schemas.microsoft.com/office/powerpoint/2010/main" val="204787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EBF-4FF9-1848-9959-DCD80378A53C}"/>
              </a:ext>
            </a:extLst>
          </p:cNvPr>
          <p:cNvSpPr>
            <a:spLocks noGrp="1"/>
          </p:cNvSpPr>
          <p:nvPr>
            <p:ph type="title"/>
          </p:nvPr>
        </p:nvSpPr>
        <p:spPr>
          <a:xfrm>
            <a:off x="846513" y="1486721"/>
            <a:ext cx="4928507" cy="471837"/>
          </a:xfrm>
        </p:spPr>
        <p:txBody>
          <a:bodyPr>
            <a:normAutofit fontScale="90000"/>
          </a:bodyPr>
          <a:lstStyle/>
          <a:p>
            <a:r>
              <a:rPr lang="en-US" dirty="0"/>
              <a:t>Part 4: Signatures</a:t>
            </a:r>
            <a:br>
              <a:rPr lang="en-US" dirty="0"/>
            </a:br>
            <a:endParaRPr lang="en-US" dirty="0"/>
          </a:p>
        </p:txBody>
      </p:sp>
      <p:pic>
        <p:nvPicPr>
          <p:cNvPr id="4" name="Picture 3">
            <a:extLst>
              <a:ext uri="{FF2B5EF4-FFF2-40B4-BE49-F238E27FC236}">
                <a16:creationId xmlns:a16="http://schemas.microsoft.com/office/drawing/2014/main" id="{49082142-286A-5F4F-8869-806334AE90B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0" y="10706100"/>
            <a:ext cx="6858000" cy="1485900"/>
          </a:xfrm>
          <a:prstGeom prst="rect">
            <a:avLst/>
          </a:prstGeom>
        </p:spPr>
      </p:pic>
      <p:sp>
        <p:nvSpPr>
          <p:cNvPr id="3" name="TextBox 2">
            <a:extLst>
              <a:ext uri="{FF2B5EF4-FFF2-40B4-BE49-F238E27FC236}">
                <a16:creationId xmlns:a16="http://schemas.microsoft.com/office/drawing/2014/main" id="{479010AB-C2D2-D645-AE9B-F685F92F19D5}"/>
              </a:ext>
            </a:extLst>
          </p:cNvPr>
          <p:cNvSpPr txBox="1"/>
          <p:nvPr/>
        </p:nvSpPr>
        <p:spPr>
          <a:xfrm>
            <a:off x="647699" y="1958558"/>
            <a:ext cx="5473701" cy="1569660"/>
          </a:xfrm>
          <a:prstGeom prst="rect">
            <a:avLst/>
          </a:prstGeom>
          <a:noFill/>
        </p:spPr>
        <p:txBody>
          <a:bodyPr wrap="square" rtlCol="0">
            <a:spAutoFit/>
          </a:bodyPr>
          <a:lstStyle/>
          <a:p>
            <a:r>
              <a:rPr lang="en-US" sz="1200" dirty="0"/>
              <a:t>After the prospective intern and the In-site Internship Supervisor sign/date this application, the Intern submits the application to the IDIS Internship Director for review. Internship approvals are based upon an assessment of the internship helping the student achieve their stated professional and personal goals. The best internships prepare you for your future, broaden your horizons, and stretch your limits. </a:t>
            </a:r>
          </a:p>
          <a:p>
            <a:endParaRPr lang="en-US" sz="1200" dirty="0"/>
          </a:p>
          <a:p>
            <a:r>
              <a:rPr lang="en-US" sz="1200" dirty="0"/>
              <a:t>All three signatures are required as part of the approval process.</a:t>
            </a:r>
          </a:p>
        </p:txBody>
      </p:sp>
      <p:graphicFrame>
        <p:nvGraphicFramePr>
          <p:cNvPr id="5" name="Table 5">
            <a:extLst>
              <a:ext uri="{FF2B5EF4-FFF2-40B4-BE49-F238E27FC236}">
                <a16:creationId xmlns:a16="http://schemas.microsoft.com/office/drawing/2014/main" id="{807FBEDC-3ECB-C24D-997E-8F0FAD8BE5E4}"/>
              </a:ext>
            </a:extLst>
          </p:cNvPr>
          <p:cNvGraphicFramePr>
            <a:graphicFrameLocks noGrp="1"/>
          </p:cNvGraphicFramePr>
          <p:nvPr>
            <p:extLst>
              <p:ext uri="{D42A27DB-BD31-4B8C-83A1-F6EECF244321}">
                <p14:modId xmlns:p14="http://schemas.microsoft.com/office/powerpoint/2010/main" val="2326840699"/>
              </p:ext>
            </p:extLst>
          </p:nvPr>
        </p:nvGraphicFramePr>
        <p:xfrm>
          <a:off x="647698" y="3886200"/>
          <a:ext cx="5270502" cy="866140"/>
        </p:xfrm>
        <a:graphic>
          <a:graphicData uri="http://schemas.openxmlformats.org/drawingml/2006/table">
            <a:tbl>
              <a:tblPr firstRow="1" bandRow="1">
                <a:tableStyleId>{5940675A-B579-460E-94D1-54222C63F5DA}</a:tableStyleId>
              </a:tblPr>
              <a:tblGrid>
                <a:gridCol w="4102102">
                  <a:extLst>
                    <a:ext uri="{9D8B030D-6E8A-4147-A177-3AD203B41FA5}">
                      <a16:colId xmlns:a16="http://schemas.microsoft.com/office/drawing/2014/main" val="2071462693"/>
                    </a:ext>
                  </a:extLst>
                </a:gridCol>
                <a:gridCol w="1168400">
                  <a:extLst>
                    <a:ext uri="{9D8B030D-6E8A-4147-A177-3AD203B41FA5}">
                      <a16:colId xmlns:a16="http://schemas.microsoft.com/office/drawing/2014/main" val="1879336035"/>
                    </a:ext>
                  </a:extLst>
                </a:gridCol>
              </a:tblGrid>
              <a:tr h="495300">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91717682"/>
                  </a:ext>
                </a:extLst>
              </a:tr>
              <a:tr h="370840">
                <a:tc>
                  <a:txBody>
                    <a:bodyPr/>
                    <a:lstStyle/>
                    <a:p>
                      <a:r>
                        <a:rPr lang="en-US" sz="1200" dirty="0"/>
                        <a:t>Intern signature</a:t>
                      </a:r>
                    </a:p>
                  </a:txBody>
                  <a:tcPr/>
                </a:tc>
                <a:tc>
                  <a:txBody>
                    <a:bodyPr/>
                    <a:lstStyle/>
                    <a:p>
                      <a:r>
                        <a:rPr lang="en-US" sz="1200" dirty="0"/>
                        <a:t>Date</a:t>
                      </a:r>
                    </a:p>
                  </a:txBody>
                  <a:tcPr/>
                </a:tc>
                <a:extLst>
                  <a:ext uri="{0D108BD9-81ED-4DB2-BD59-A6C34878D82A}">
                    <a16:rowId xmlns:a16="http://schemas.microsoft.com/office/drawing/2014/main" val="3901493323"/>
                  </a:ext>
                </a:extLst>
              </a:tr>
            </a:tbl>
          </a:graphicData>
        </a:graphic>
      </p:graphicFrame>
      <p:graphicFrame>
        <p:nvGraphicFramePr>
          <p:cNvPr id="8" name="Table 5">
            <a:extLst>
              <a:ext uri="{FF2B5EF4-FFF2-40B4-BE49-F238E27FC236}">
                <a16:creationId xmlns:a16="http://schemas.microsoft.com/office/drawing/2014/main" id="{338CD2EE-3B19-664D-8965-35D8EBC12644}"/>
              </a:ext>
            </a:extLst>
          </p:cNvPr>
          <p:cNvGraphicFramePr>
            <a:graphicFrameLocks noGrp="1"/>
          </p:cNvGraphicFramePr>
          <p:nvPr>
            <p:extLst>
              <p:ext uri="{D42A27DB-BD31-4B8C-83A1-F6EECF244321}">
                <p14:modId xmlns:p14="http://schemas.microsoft.com/office/powerpoint/2010/main" val="2607714834"/>
              </p:ext>
            </p:extLst>
          </p:nvPr>
        </p:nvGraphicFramePr>
        <p:xfrm>
          <a:off x="647698" y="5087462"/>
          <a:ext cx="5270502" cy="866140"/>
        </p:xfrm>
        <a:graphic>
          <a:graphicData uri="http://schemas.openxmlformats.org/drawingml/2006/table">
            <a:tbl>
              <a:tblPr firstRow="1" bandRow="1">
                <a:tableStyleId>{5940675A-B579-460E-94D1-54222C63F5DA}</a:tableStyleId>
              </a:tblPr>
              <a:tblGrid>
                <a:gridCol w="4102102">
                  <a:extLst>
                    <a:ext uri="{9D8B030D-6E8A-4147-A177-3AD203B41FA5}">
                      <a16:colId xmlns:a16="http://schemas.microsoft.com/office/drawing/2014/main" val="2071462693"/>
                    </a:ext>
                  </a:extLst>
                </a:gridCol>
                <a:gridCol w="1168400">
                  <a:extLst>
                    <a:ext uri="{9D8B030D-6E8A-4147-A177-3AD203B41FA5}">
                      <a16:colId xmlns:a16="http://schemas.microsoft.com/office/drawing/2014/main" val="1879336035"/>
                    </a:ext>
                  </a:extLst>
                </a:gridCol>
              </a:tblGrid>
              <a:tr h="495300">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91717682"/>
                  </a:ext>
                </a:extLst>
              </a:tr>
              <a:tr h="370840">
                <a:tc>
                  <a:txBody>
                    <a:bodyPr/>
                    <a:lstStyle/>
                    <a:p>
                      <a:r>
                        <a:rPr lang="en-US" sz="1200" dirty="0"/>
                        <a:t>On-Site Supervisor signature</a:t>
                      </a:r>
                    </a:p>
                  </a:txBody>
                  <a:tcPr/>
                </a:tc>
                <a:tc>
                  <a:txBody>
                    <a:bodyPr/>
                    <a:lstStyle/>
                    <a:p>
                      <a:r>
                        <a:rPr lang="en-US" sz="1200" dirty="0"/>
                        <a:t>Date</a:t>
                      </a:r>
                    </a:p>
                  </a:txBody>
                  <a:tcPr/>
                </a:tc>
                <a:extLst>
                  <a:ext uri="{0D108BD9-81ED-4DB2-BD59-A6C34878D82A}">
                    <a16:rowId xmlns:a16="http://schemas.microsoft.com/office/drawing/2014/main" val="3901493323"/>
                  </a:ext>
                </a:extLst>
              </a:tr>
            </a:tbl>
          </a:graphicData>
        </a:graphic>
      </p:graphicFrame>
      <p:graphicFrame>
        <p:nvGraphicFramePr>
          <p:cNvPr id="9" name="Table 5">
            <a:extLst>
              <a:ext uri="{FF2B5EF4-FFF2-40B4-BE49-F238E27FC236}">
                <a16:creationId xmlns:a16="http://schemas.microsoft.com/office/drawing/2014/main" id="{2CF1648C-4465-E246-8AAF-941924BEE638}"/>
              </a:ext>
            </a:extLst>
          </p:cNvPr>
          <p:cNvGraphicFramePr>
            <a:graphicFrameLocks noGrp="1"/>
          </p:cNvGraphicFramePr>
          <p:nvPr>
            <p:extLst>
              <p:ext uri="{D42A27DB-BD31-4B8C-83A1-F6EECF244321}">
                <p14:modId xmlns:p14="http://schemas.microsoft.com/office/powerpoint/2010/main" val="2603369304"/>
              </p:ext>
            </p:extLst>
          </p:nvPr>
        </p:nvGraphicFramePr>
        <p:xfrm>
          <a:off x="647698" y="6263324"/>
          <a:ext cx="5270502" cy="866140"/>
        </p:xfrm>
        <a:graphic>
          <a:graphicData uri="http://schemas.openxmlformats.org/drawingml/2006/table">
            <a:tbl>
              <a:tblPr firstRow="1" bandRow="1">
                <a:tableStyleId>{5940675A-B579-460E-94D1-54222C63F5DA}</a:tableStyleId>
              </a:tblPr>
              <a:tblGrid>
                <a:gridCol w="4102102">
                  <a:extLst>
                    <a:ext uri="{9D8B030D-6E8A-4147-A177-3AD203B41FA5}">
                      <a16:colId xmlns:a16="http://schemas.microsoft.com/office/drawing/2014/main" val="2071462693"/>
                    </a:ext>
                  </a:extLst>
                </a:gridCol>
                <a:gridCol w="1168400">
                  <a:extLst>
                    <a:ext uri="{9D8B030D-6E8A-4147-A177-3AD203B41FA5}">
                      <a16:colId xmlns:a16="http://schemas.microsoft.com/office/drawing/2014/main" val="1879336035"/>
                    </a:ext>
                  </a:extLst>
                </a:gridCol>
              </a:tblGrid>
              <a:tr h="495300">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91717682"/>
                  </a:ext>
                </a:extLst>
              </a:tr>
              <a:tr h="370840">
                <a:tc>
                  <a:txBody>
                    <a:bodyPr/>
                    <a:lstStyle/>
                    <a:p>
                      <a:r>
                        <a:rPr lang="en-US" sz="1200" dirty="0"/>
                        <a:t>IDIS Internship </a:t>
                      </a:r>
                      <a:r>
                        <a:rPr lang="en-US" sz="1200"/>
                        <a:t>Director signature</a:t>
                      </a:r>
                      <a:endParaRPr lang="en-US" sz="1200" dirty="0"/>
                    </a:p>
                  </a:txBody>
                  <a:tcPr/>
                </a:tc>
                <a:tc>
                  <a:txBody>
                    <a:bodyPr/>
                    <a:lstStyle/>
                    <a:p>
                      <a:r>
                        <a:rPr lang="en-US" sz="1200" dirty="0"/>
                        <a:t>Date</a:t>
                      </a:r>
                    </a:p>
                  </a:txBody>
                  <a:tcPr/>
                </a:tc>
                <a:extLst>
                  <a:ext uri="{0D108BD9-81ED-4DB2-BD59-A6C34878D82A}">
                    <a16:rowId xmlns:a16="http://schemas.microsoft.com/office/drawing/2014/main" val="3901493323"/>
                  </a:ext>
                </a:extLst>
              </a:tr>
            </a:tbl>
          </a:graphicData>
        </a:graphic>
      </p:graphicFrame>
      <p:sp>
        <p:nvSpPr>
          <p:cNvPr id="6" name="TextBox 5">
            <a:extLst>
              <a:ext uri="{FF2B5EF4-FFF2-40B4-BE49-F238E27FC236}">
                <a16:creationId xmlns:a16="http://schemas.microsoft.com/office/drawing/2014/main" id="{D77AD2FD-749B-C642-8365-1E023E372884}"/>
              </a:ext>
            </a:extLst>
          </p:cNvPr>
          <p:cNvSpPr txBox="1"/>
          <p:nvPr/>
        </p:nvSpPr>
        <p:spPr>
          <a:xfrm>
            <a:off x="660398" y="7581900"/>
            <a:ext cx="4188967" cy="276999"/>
          </a:xfrm>
          <a:prstGeom prst="rect">
            <a:avLst/>
          </a:prstGeom>
          <a:noFill/>
        </p:spPr>
        <p:txBody>
          <a:bodyPr wrap="none" rtlCol="0">
            <a:spAutoFit/>
          </a:bodyPr>
          <a:lstStyle/>
          <a:p>
            <a:r>
              <a:rPr lang="en-US" sz="1200" dirty="0"/>
              <a:t>Internship is           Approved                 Not Approved</a:t>
            </a:r>
          </a:p>
        </p:txBody>
      </p:sp>
      <p:sp>
        <p:nvSpPr>
          <p:cNvPr id="7" name="Rectangle 6">
            <a:extLst>
              <a:ext uri="{FF2B5EF4-FFF2-40B4-BE49-F238E27FC236}">
                <a16:creationId xmlns:a16="http://schemas.microsoft.com/office/drawing/2014/main" id="{E7F78A9C-6924-864E-8A5E-FF6462D6ACE6}"/>
              </a:ext>
            </a:extLst>
          </p:cNvPr>
          <p:cNvSpPr/>
          <p:nvPr/>
        </p:nvSpPr>
        <p:spPr>
          <a:xfrm>
            <a:off x="1841500" y="7608036"/>
            <a:ext cx="165100" cy="241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B99A7F-CB5F-0C44-B671-684C8355320B}"/>
              </a:ext>
            </a:extLst>
          </p:cNvPr>
          <p:cNvSpPr/>
          <p:nvPr/>
        </p:nvSpPr>
        <p:spPr>
          <a:xfrm>
            <a:off x="3310766" y="7599541"/>
            <a:ext cx="165100" cy="241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C6E6E2-E0AB-EE41-A80C-9EFF4B6013D6}"/>
              </a:ext>
            </a:extLst>
          </p:cNvPr>
          <p:cNvSpPr txBox="1"/>
          <p:nvPr/>
        </p:nvSpPr>
        <p:spPr>
          <a:xfrm>
            <a:off x="647698" y="8458200"/>
            <a:ext cx="5473701" cy="1292662"/>
          </a:xfrm>
          <a:prstGeom prst="rect">
            <a:avLst/>
          </a:prstGeom>
          <a:noFill/>
        </p:spPr>
        <p:txBody>
          <a:bodyPr wrap="square" rtlCol="0">
            <a:spAutoFit/>
          </a:bodyPr>
          <a:lstStyle/>
          <a:p>
            <a:r>
              <a:rPr lang="en-US" dirty="0"/>
              <a:t>Special Note:</a:t>
            </a:r>
          </a:p>
          <a:p>
            <a:r>
              <a:rPr lang="en-US" sz="1200" dirty="0"/>
              <a:t>Since this agreement reflects a contract between the student, Salisbury</a:t>
            </a:r>
          </a:p>
          <a:p>
            <a:r>
              <a:rPr lang="en-US" sz="1200" dirty="0"/>
              <a:t>University, the IDIS program, and an external organization, the student cannot “drop” or “withdraw” from an internship experience without in-person discussion with the IDIS Internship Director in advance of such an action. </a:t>
            </a:r>
          </a:p>
        </p:txBody>
      </p:sp>
    </p:spTree>
    <p:extLst>
      <p:ext uri="{BB962C8B-B14F-4D97-AF65-F5344CB8AC3E}">
        <p14:creationId xmlns:p14="http://schemas.microsoft.com/office/powerpoint/2010/main" val="253327200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{9C3B488E-8838-344C-B0AE-35584986CAA1}tf10001119</Template>
  <TotalTime>2163</TotalTime>
  <Words>1247</Words>
  <Application>Microsoft Office PowerPoint</Application>
  <PresentationFormat>Widescreen</PresentationFormat>
  <Paragraphs>119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Gallery</vt:lpstr>
      <vt:lpstr>PowerPoint Presentation</vt:lpstr>
      <vt:lpstr>Part 1: Intern personal information</vt:lpstr>
      <vt:lpstr>Part 1: Personal Experience and aspirations</vt:lpstr>
      <vt:lpstr>Part 2: About the organization where you will undertake your internship</vt:lpstr>
      <vt:lpstr>Part 3: Information about the internship</vt:lpstr>
      <vt:lpstr>Part 3: Information about the internship</vt:lpstr>
      <vt:lpstr>Part 4: Signatures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Danderson</dc:creator>
  <cp:lastModifiedBy>Chrys Egan</cp:lastModifiedBy>
  <cp:revision>52</cp:revision>
  <cp:lastPrinted>2020-10-17T13:09:20Z</cp:lastPrinted>
  <dcterms:created xsi:type="dcterms:W3CDTF">2020-10-17T12:45:17Z</dcterms:created>
  <dcterms:modified xsi:type="dcterms:W3CDTF">2020-11-05T00:28:18Z</dcterms:modified>
</cp:coreProperties>
</file>