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59" r:id="rId4"/>
    <p:sldId id="260" r:id="rId5"/>
    <p:sldId id="261" r:id="rId6"/>
    <p:sldId id="262" r:id="rId7"/>
    <p:sldId id="263" r:id="rId8"/>
    <p:sldId id="264" r:id="rId9"/>
    <p:sldId id="267"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04EFB2-A408-428E-9CD2-1BD29E8E9C8F}" v="22" dt="2021-09-29T14:58:20.3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94660"/>
  </p:normalViewPr>
  <p:slideViewPr>
    <p:cSldViewPr snapToGrid="0">
      <p:cViewPr varScale="1">
        <p:scale>
          <a:sx n="108" d="100"/>
          <a:sy n="108" d="100"/>
        </p:scale>
        <p:origin x="452"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ke Darrigo II" userId="762c8e98-3577-4a41-ab3d-4c2509e96fd8" providerId="ADAL" clId="{6104EFB2-A408-428E-9CD2-1BD29E8E9C8F}"/>
    <pc:docChg chg="custSel addSld modSld sldOrd">
      <pc:chgData name="Duke Darrigo II" userId="762c8e98-3577-4a41-ab3d-4c2509e96fd8" providerId="ADAL" clId="{6104EFB2-A408-428E-9CD2-1BD29E8E9C8F}" dt="2021-09-29T14:58:20.301" v="634" actId="1076"/>
      <pc:docMkLst>
        <pc:docMk/>
      </pc:docMkLst>
      <pc:sldChg chg="addSp delSp modSp modAnim">
        <pc:chgData name="Duke Darrigo II" userId="762c8e98-3577-4a41-ab3d-4c2509e96fd8" providerId="ADAL" clId="{6104EFB2-A408-428E-9CD2-1BD29E8E9C8F}" dt="2021-09-29T14:51:22.296" v="11"/>
        <pc:sldMkLst>
          <pc:docMk/>
          <pc:sldMk cId="2456118925" sldId="262"/>
        </pc:sldMkLst>
        <pc:spChg chg="mod">
          <ac:chgData name="Duke Darrigo II" userId="762c8e98-3577-4a41-ab3d-4c2509e96fd8" providerId="ADAL" clId="{6104EFB2-A408-428E-9CD2-1BD29E8E9C8F}" dt="2021-09-29T14:50:45.447" v="5" actId="14100"/>
          <ac:spMkLst>
            <pc:docMk/>
            <pc:sldMk cId="2456118925" sldId="262"/>
            <ac:spMk id="3" creationId="{FA12FB0A-421D-481A-91A1-79DAF0BFB60F}"/>
          </ac:spMkLst>
        </pc:spChg>
        <pc:picChg chg="add del mod">
          <ac:chgData name="Duke Darrigo II" userId="762c8e98-3577-4a41-ab3d-4c2509e96fd8" providerId="ADAL" clId="{6104EFB2-A408-428E-9CD2-1BD29E8E9C8F}" dt="2021-09-29T14:50:47.858" v="6"/>
          <ac:picMkLst>
            <pc:docMk/>
            <pc:sldMk cId="2456118925" sldId="262"/>
            <ac:picMk id="1026" creationId="{8E6B42DF-A069-43C1-B7C7-E8C296B17C42}"/>
          </ac:picMkLst>
        </pc:picChg>
        <pc:picChg chg="add mod">
          <ac:chgData name="Duke Darrigo II" userId="762c8e98-3577-4a41-ab3d-4c2509e96fd8" providerId="ADAL" clId="{6104EFB2-A408-428E-9CD2-1BD29E8E9C8F}" dt="2021-09-29T14:50:57.884" v="9" actId="1076"/>
          <ac:picMkLst>
            <pc:docMk/>
            <pc:sldMk cId="2456118925" sldId="262"/>
            <ac:picMk id="1028" creationId="{AC61F7EF-C0DB-4A5E-83CE-62BB09234F75}"/>
          </ac:picMkLst>
        </pc:picChg>
      </pc:sldChg>
      <pc:sldChg chg="addSp delSp modSp mod modNotesTx">
        <pc:chgData name="Duke Darrigo II" userId="762c8e98-3577-4a41-ab3d-4c2509e96fd8" providerId="ADAL" clId="{6104EFB2-A408-428E-9CD2-1BD29E8E9C8F}" dt="2021-09-29T14:55:06.890" v="284" actId="27636"/>
        <pc:sldMkLst>
          <pc:docMk/>
          <pc:sldMk cId="2670459124" sldId="263"/>
        </pc:sldMkLst>
        <pc:spChg chg="mod">
          <ac:chgData name="Duke Darrigo II" userId="762c8e98-3577-4a41-ab3d-4c2509e96fd8" providerId="ADAL" clId="{6104EFB2-A408-428E-9CD2-1BD29E8E9C8F}" dt="2021-09-29T14:55:06.890" v="284" actId="27636"/>
          <ac:spMkLst>
            <pc:docMk/>
            <pc:sldMk cId="2670459124" sldId="263"/>
            <ac:spMk id="3" creationId="{099E5198-0A47-4CE3-9897-F912B5BD0854}"/>
          </ac:spMkLst>
        </pc:spChg>
        <pc:spChg chg="add mod">
          <ac:chgData name="Duke Darrigo II" userId="762c8e98-3577-4a41-ab3d-4c2509e96fd8" providerId="ADAL" clId="{6104EFB2-A408-428E-9CD2-1BD29E8E9C8F}" dt="2021-09-29T14:53:37.295" v="183" actId="20577"/>
          <ac:spMkLst>
            <pc:docMk/>
            <pc:sldMk cId="2670459124" sldId="263"/>
            <ac:spMk id="6" creationId="{3A70583C-35AA-42F0-9E46-52FE740CF1B7}"/>
          </ac:spMkLst>
        </pc:spChg>
        <pc:picChg chg="add del">
          <ac:chgData name="Duke Darrigo II" userId="762c8e98-3577-4a41-ab3d-4c2509e96fd8" providerId="ADAL" clId="{6104EFB2-A408-428E-9CD2-1BD29E8E9C8F}" dt="2021-09-29T14:52:16.903" v="16"/>
          <ac:picMkLst>
            <pc:docMk/>
            <pc:sldMk cId="2670459124" sldId="263"/>
            <ac:picMk id="2050" creationId="{0043DCDE-78B3-48ED-A3F7-A165E6B159F7}"/>
          </ac:picMkLst>
        </pc:picChg>
      </pc:sldChg>
      <pc:sldChg chg="modNotesTx">
        <pc:chgData name="Duke Darrigo II" userId="762c8e98-3577-4a41-ab3d-4c2509e96fd8" providerId="ADAL" clId="{6104EFB2-A408-428E-9CD2-1BD29E8E9C8F}" dt="2021-09-29T14:55:39.582" v="326" actId="20577"/>
        <pc:sldMkLst>
          <pc:docMk/>
          <pc:sldMk cId="3139684779" sldId="264"/>
        </pc:sldMkLst>
      </pc:sldChg>
      <pc:sldChg chg="modSp mod">
        <pc:chgData name="Duke Darrigo II" userId="762c8e98-3577-4a41-ab3d-4c2509e96fd8" providerId="ADAL" clId="{6104EFB2-A408-428E-9CD2-1BD29E8E9C8F}" dt="2021-09-29T14:56:37.478" v="405" actId="20577"/>
        <pc:sldMkLst>
          <pc:docMk/>
          <pc:sldMk cId="1146927638" sldId="265"/>
        </pc:sldMkLst>
        <pc:spChg chg="mod">
          <ac:chgData name="Duke Darrigo II" userId="762c8e98-3577-4a41-ab3d-4c2509e96fd8" providerId="ADAL" clId="{6104EFB2-A408-428E-9CD2-1BD29E8E9C8F}" dt="2021-09-29T14:56:37.478" v="405" actId="20577"/>
          <ac:spMkLst>
            <pc:docMk/>
            <pc:sldMk cId="1146927638" sldId="265"/>
            <ac:spMk id="3" creationId="{5F92DE49-DDB1-458D-B314-AA13EE28E83C}"/>
          </ac:spMkLst>
        </pc:spChg>
      </pc:sldChg>
      <pc:sldChg chg="addSp modSp add mod ord">
        <pc:chgData name="Duke Darrigo II" userId="762c8e98-3577-4a41-ab3d-4c2509e96fd8" providerId="ADAL" clId="{6104EFB2-A408-428E-9CD2-1BD29E8E9C8F}" dt="2021-09-29T14:58:20.301" v="634" actId="1076"/>
        <pc:sldMkLst>
          <pc:docMk/>
          <pc:sldMk cId="2737502976" sldId="267"/>
        </pc:sldMkLst>
        <pc:spChg chg="mod">
          <ac:chgData name="Duke Darrigo II" userId="762c8e98-3577-4a41-ab3d-4c2509e96fd8" providerId="ADAL" clId="{6104EFB2-A408-428E-9CD2-1BD29E8E9C8F}" dt="2021-09-29T14:58:14.719" v="632" actId="14100"/>
          <ac:spMkLst>
            <pc:docMk/>
            <pc:sldMk cId="2737502976" sldId="267"/>
            <ac:spMk id="2" creationId="{B69D48B3-91CE-4F0C-A957-38A8B6A52C63}"/>
          </ac:spMkLst>
        </pc:spChg>
        <pc:spChg chg="mod">
          <ac:chgData name="Duke Darrigo II" userId="762c8e98-3577-4a41-ab3d-4c2509e96fd8" providerId="ADAL" clId="{6104EFB2-A408-428E-9CD2-1BD29E8E9C8F}" dt="2021-09-29T14:58:00.934" v="628" actId="20577"/>
          <ac:spMkLst>
            <pc:docMk/>
            <pc:sldMk cId="2737502976" sldId="267"/>
            <ac:spMk id="3" creationId="{5F92DE49-DDB1-458D-B314-AA13EE28E83C}"/>
          </ac:spMkLst>
        </pc:spChg>
        <pc:picChg chg="add mod">
          <ac:chgData name="Duke Darrigo II" userId="762c8e98-3577-4a41-ab3d-4c2509e96fd8" providerId="ADAL" clId="{6104EFB2-A408-428E-9CD2-1BD29E8E9C8F}" dt="2021-09-29T14:58:20.301" v="634" actId="1076"/>
          <ac:picMkLst>
            <pc:docMk/>
            <pc:sldMk cId="2737502976" sldId="267"/>
            <ac:picMk id="3074" creationId="{992BCD33-51AE-4A01-AEE5-7E42F77623C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87EE30-A19B-4C18-90BB-E6B9CDC04E16}" type="datetimeFigureOut">
              <a:rPr lang="en-US" smtClean="0"/>
              <a:t>9/29/2021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09171-200D-47E4-A432-2A020A38257B}" type="slidenum">
              <a:rPr lang="en-US" smtClean="0"/>
              <a:t>‹#›</a:t>
            </a:fld>
            <a:endParaRPr lang="en-US"/>
          </a:p>
        </p:txBody>
      </p:sp>
    </p:spTree>
    <p:extLst>
      <p:ext uri="{BB962C8B-B14F-4D97-AF65-F5344CB8AC3E}">
        <p14:creationId xmlns:p14="http://schemas.microsoft.com/office/powerpoint/2010/main" val="24348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PANIC!</a:t>
            </a:r>
          </a:p>
        </p:txBody>
      </p:sp>
      <p:sp>
        <p:nvSpPr>
          <p:cNvPr id="4" name="Slide Number Placeholder 3"/>
          <p:cNvSpPr>
            <a:spLocks noGrp="1"/>
          </p:cNvSpPr>
          <p:nvPr>
            <p:ph type="sldNum" sz="quarter" idx="5"/>
          </p:nvPr>
        </p:nvSpPr>
        <p:spPr/>
        <p:txBody>
          <a:bodyPr/>
          <a:lstStyle/>
          <a:p>
            <a:fld id="{BC909171-200D-47E4-A432-2A020A38257B}" type="slidenum">
              <a:rPr lang="en-US" smtClean="0"/>
              <a:t>7</a:t>
            </a:fld>
            <a:endParaRPr lang="en-US"/>
          </a:p>
        </p:txBody>
      </p:sp>
    </p:spTree>
    <p:extLst>
      <p:ext uri="{BB962C8B-B14F-4D97-AF65-F5344CB8AC3E}">
        <p14:creationId xmlns:p14="http://schemas.microsoft.com/office/powerpoint/2010/main" val="1105001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 Pass Managers can act as this!</a:t>
            </a:r>
          </a:p>
        </p:txBody>
      </p:sp>
      <p:sp>
        <p:nvSpPr>
          <p:cNvPr id="4" name="Slide Number Placeholder 3"/>
          <p:cNvSpPr>
            <a:spLocks noGrp="1"/>
          </p:cNvSpPr>
          <p:nvPr>
            <p:ph type="sldNum" sz="quarter" idx="5"/>
          </p:nvPr>
        </p:nvSpPr>
        <p:spPr/>
        <p:txBody>
          <a:bodyPr/>
          <a:lstStyle/>
          <a:p>
            <a:fld id="{BC909171-200D-47E4-A432-2A020A38257B}" type="slidenum">
              <a:rPr lang="en-US" smtClean="0"/>
              <a:t>8</a:t>
            </a:fld>
            <a:endParaRPr lang="en-US"/>
          </a:p>
        </p:txBody>
      </p:sp>
    </p:spTree>
    <p:extLst>
      <p:ext uri="{BB962C8B-B14F-4D97-AF65-F5344CB8AC3E}">
        <p14:creationId xmlns:p14="http://schemas.microsoft.com/office/powerpoint/2010/main" val="3628118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9/29/2021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9/29/2021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xperian.com/freeze/center.html" TargetMode="External"/><Relationship Id="rId2" Type="http://schemas.openxmlformats.org/officeDocument/2006/relationships/hyperlink" Target="https://www.equifax.com/personal/credit-report-services/credit-freeze/" TargetMode="Externa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www.transunion.com/credit-freeze"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consumer.ftc.gov/sites/default/files/articles/pdf/pdf-0088-ftc-memo-law-enforcement.pdf" TargetMode="External"/><Relationship Id="rId7" Type="http://schemas.openxmlformats.org/officeDocument/2006/relationships/hyperlink" Target="https://travel.state.gov/content/travel/en/passports/have-passport/lost-stolen.html" TargetMode="External"/><Relationship Id="rId2" Type="http://schemas.openxmlformats.org/officeDocument/2006/relationships/hyperlink" Target="https://identitytheft.gov/" TargetMode="External"/><Relationship Id="rId1" Type="http://schemas.openxmlformats.org/officeDocument/2006/relationships/slideLayout" Target="../slideLayouts/slideLayout2.xml"/><Relationship Id="rId6" Type="http://schemas.openxmlformats.org/officeDocument/2006/relationships/hyperlink" Target="https://mva.maryland.gov/about-mva/Pages/info/26300/26300-44T.aspx" TargetMode="External"/><Relationship Id="rId5" Type="http://schemas.openxmlformats.org/officeDocument/2006/relationships/hyperlink" Target="https://www.ssa.gov/ssnumber/" TargetMode="External"/><Relationship Id="rId4" Type="http://schemas.openxmlformats.org/officeDocument/2006/relationships/hyperlink" Target="https://www.identitytheft.gov/#/Sample-Letters/identity-theft-credit-burea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1password.com/" TargetMode="External"/><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bitwarden.com/" TargetMode="External"/><Relationship Id="rId5" Type="http://schemas.openxmlformats.org/officeDocument/2006/relationships/hyperlink" Target="http://lastpass.com/" TargetMode="External"/><Relationship Id="rId4" Type="http://schemas.openxmlformats.org/officeDocument/2006/relationships/hyperlink" Target="http://myki.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9A20D-AD4A-4224-A3C7-0C7DB5596A40}"/>
              </a:ext>
            </a:extLst>
          </p:cNvPr>
          <p:cNvSpPr>
            <a:spLocks noGrp="1"/>
          </p:cNvSpPr>
          <p:nvPr>
            <p:ph type="ctrTitle"/>
          </p:nvPr>
        </p:nvSpPr>
        <p:spPr/>
        <p:txBody>
          <a:bodyPr/>
          <a:lstStyle/>
          <a:p>
            <a:r>
              <a:rPr lang="en-US" dirty="0"/>
              <a:t>Identity Theft &amp; cybersecurity</a:t>
            </a:r>
          </a:p>
        </p:txBody>
      </p:sp>
      <p:sp>
        <p:nvSpPr>
          <p:cNvPr id="3" name="Subtitle 2">
            <a:extLst>
              <a:ext uri="{FF2B5EF4-FFF2-40B4-BE49-F238E27FC236}">
                <a16:creationId xmlns:a16="http://schemas.microsoft.com/office/drawing/2014/main" id="{44D85452-0CC6-4AB1-970B-377E940F19FE}"/>
              </a:ext>
            </a:extLst>
          </p:cNvPr>
          <p:cNvSpPr>
            <a:spLocks noGrp="1"/>
          </p:cNvSpPr>
          <p:nvPr>
            <p:ph type="subTitle" idx="1"/>
          </p:nvPr>
        </p:nvSpPr>
        <p:spPr/>
        <p:txBody>
          <a:bodyPr/>
          <a:lstStyle/>
          <a:p>
            <a:r>
              <a:rPr lang="en-US" dirty="0"/>
              <a:t>How to protect your personal data and family from Identity theft and other trending cybersecurity threats.</a:t>
            </a:r>
          </a:p>
        </p:txBody>
      </p:sp>
    </p:spTree>
    <p:extLst>
      <p:ext uri="{BB962C8B-B14F-4D97-AF65-F5344CB8AC3E}">
        <p14:creationId xmlns:p14="http://schemas.microsoft.com/office/powerpoint/2010/main" val="4161251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48B3-91CE-4F0C-A957-38A8B6A52C63}"/>
              </a:ext>
            </a:extLst>
          </p:cNvPr>
          <p:cNvSpPr>
            <a:spLocks noGrp="1"/>
          </p:cNvSpPr>
          <p:nvPr>
            <p:ph type="title"/>
          </p:nvPr>
        </p:nvSpPr>
        <p:spPr/>
        <p:txBody>
          <a:bodyPr/>
          <a:lstStyle/>
          <a:p>
            <a:r>
              <a:rPr lang="en-US" dirty="0"/>
              <a:t>Application Security	</a:t>
            </a:r>
          </a:p>
        </p:txBody>
      </p:sp>
      <p:sp>
        <p:nvSpPr>
          <p:cNvPr id="3" name="Content Placeholder 2">
            <a:extLst>
              <a:ext uri="{FF2B5EF4-FFF2-40B4-BE49-F238E27FC236}">
                <a16:creationId xmlns:a16="http://schemas.microsoft.com/office/drawing/2014/main" id="{5F92DE49-DDB1-458D-B314-AA13EE28E83C}"/>
              </a:ext>
            </a:extLst>
          </p:cNvPr>
          <p:cNvSpPr>
            <a:spLocks noGrp="1"/>
          </p:cNvSpPr>
          <p:nvPr>
            <p:ph idx="1"/>
          </p:nvPr>
        </p:nvSpPr>
        <p:spPr/>
        <p:txBody>
          <a:bodyPr>
            <a:normAutofit fontScale="92500"/>
          </a:bodyPr>
          <a:lstStyle/>
          <a:p>
            <a:r>
              <a:rPr lang="en-US" dirty="0"/>
              <a:t>Your phone is now a critical piece of your identity and is a gold mine of personal information/data.</a:t>
            </a:r>
          </a:p>
          <a:p>
            <a:r>
              <a:rPr lang="en-US" dirty="0"/>
              <a:t>Permission review. Not designed with security in mind.</a:t>
            </a:r>
          </a:p>
          <a:p>
            <a:r>
              <a:rPr lang="en-US" dirty="0"/>
              <a:t>Social Login pitfalls.</a:t>
            </a:r>
          </a:p>
          <a:p>
            <a:r>
              <a:rPr lang="en-US" dirty="0"/>
              <a:t>Keep it patched/updated just like you would any other modern software/device.</a:t>
            </a:r>
          </a:p>
          <a:p>
            <a:r>
              <a:rPr lang="en-US" dirty="0"/>
              <a:t>Remove unused applications, they can be an attack vector, keep what you need on your phone and periodically purge old/unused apps.</a:t>
            </a:r>
          </a:p>
        </p:txBody>
      </p:sp>
    </p:spTree>
    <p:extLst>
      <p:ext uri="{BB962C8B-B14F-4D97-AF65-F5344CB8AC3E}">
        <p14:creationId xmlns:p14="http://schemas.microsoft.com/office/powerpoint/2010/main" val="1146927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48B3-91CE-4F0C-A957-38A8B6A52C63}"/>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5F92DE49-DDB1-458D-B314-AA13EE28E83C}"/>
              </a:ext>
            </a:extLst>
          </p:cNvPr>
          <p:cNvSpPr>
            <a:spLocks noGrp="1"/>
          </p:cNvSpPr>
          <p:nvPr>
            <p:ph idx="1"/>
          </p:nvPr>
        </p:nvSpPr>
        <p:spPr/>
        <p:txBody>
          <a:bodyPr>
            <a:normAutofit/>
          </a:bodyPr>
          <a:lstStyle/>
          <a:p>
            <a:pPr marL="0" indent="0">
              <a:buNone/>
            </a:pPr>
            <a:endParaRPr lang="en-US" dirty="0"/>
          </a:p>
        </p:txBody>
      </p:sp>
    </p:spTree>
    <p:extLst>
      <p:ext uri="{BB962C8B-B14F-4D97-AF65-F5344CB8AC3E}">
        <p14:creationId xmlns:p14="http://schemas.microsoft.com/office/powerpoint/2010/main" val="711794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E720-2A5C-4685-913C-741A987AEF0C}"/>
              </a:ext>
            </a:extLst>
          </p:cNvPr>
          <p:cNvSpPr>
            <a:spLocks noGrp="1"/>
          </p:cNvSpPr>
          <p:nvPr>
            <p:ph type="title"/>
          </p:nvPr>
        </p:nvSpPr>
        <p:spPr/>
        <p:txBody>
          <a:bodyPr/>
          <a:lstStyle/>
          <a:p>
            <a:r>
              <a:rPr lang="en-US" dirty="0"/>
              <a:t>What is Identity Theft?</a:t>
            </a:r>
          </a:p>
        </p:txBody>
      </p:sp>
      <p:sp>
        <p:nvSpPr>
          <p:cNvPr id="3" name="Content Placeholder 2">
            <a:extLst>
              <a:ext uri="{FF2B5EF4-FFF2-40B4-BE49-F238E27FC236}">
                <a16:creationId xmlns:a16="http://schemas.microsoft.com/office/drawing/2014/main" id="{FA12FB0A-421D-481A-91A1-79DAF0BFB60F}"/>
              </a:ext>
            </a:extLst>
          </p:cNvPr>
          <p:cNvSpPr>
            <a:spLocks noGrp="1"/>
          </p:cNvSpPr>
          <p:nvPr>
            <p:ph idx="1"/>
          </p:nvPr>
        </p:nvSpPr>
        <p:spPr/>
        <p:txBody>
          <a:bodyPr>
            <a:normAutofit fontScale="92500"/>
          </a:bodyPr>
          <a:lstStyle/>
          <a:p>
            <a:r>
              <a:rPr lang="en-US" dirty="0"/>
              <a:t>Oxford Definition: The fraudulent acquisition of a person’s private identifying information, usually for financial gain.</a:t>
            </a:r>
          </a:p>
          <a:p>
            <a:r>
              <a:rPr lang="en-US" dirty="0"/>
              <a:t>Usually takes the form of a criminal using your personally identifiable information to either access existing financial accounts or open entirely new lines of credit.</a:t>
            </a:r>
          </a:p>
          <a:p>
            <a:r>
              <a:rPr lang="en-US" dirty="0"/>
              <a:t>Can go unnoticed initially and utterly wreck your finances and credit score as you fight with your bank and other lenders to prove you didn’t drain your own accounts or open new ones. </a:t>
            </a:r>
          </a:p>
        </p:txBody>
      </p:sp>
      <p:pic>
        <p:nvPicPr>
          <p:cNvPr id="5" name="Picture 4" descr="A picture containing computer, person, indoor, dark&#10;&#10;Description automatically generated">
            <a:extLst>
              <a:ext uri="{FF2B5EF4-FFF2-40B4-BE49-F238E27FC236}">
                <a16:creationId xmlns:a16="http://schemas.microsoft.com/office/drawing/2014/main" id="{BE2036CF-7A65-4635-B00A-2EB84DB4CEB9}"/>
              </a:ext>
            </a:extLst>
          </p:cNvPr>
          <p:cNvPicPr>
            <a:picLocks noChangeAspect="1"/>
          </p:cNvPicPr>
          <p:nvPr/>
        </p:nvPicPr>
        <p:blipFill>
          <a:blip r:embed="rId2"/>
          <a:stretch>
            <a:fillRect/>
          </a:stretch>
        </p:blipFill>
        <p:spPr>
          <a:xfrm>
            <a:off x="6787046" y="273816"/>
            <a:ext cx="2733020" cy="1823272"/>
          </a:xfrm>
          <a:prstGeom prst="rect">
            <a:avLst/>
          </a:prstGeom>
        </p:spPr>
      </p:pic>
      <p:pic>
        <p:nvPicPr>
          <p:cNvPr id="7" name="Picture 6" descr="Graphical user interface, diagram&#10;&#10;Description automatically generated">
            <a:extLst>
              <a:ext uri="{FF2B5EF4-FFF2-40B4-BE49-F238E27FC236}">
                <a16:creationId xmlns:a16="http://schemas.microsoft.com/office/drawing/2014/main" id="{D21B6E7A-9875-4703-8959-9A054DEF271D}"/>
              </a:ext>
            </a:extLst>
          </p:cNvPr>
          <p:cNvPicPr>
            <a:picLocks noChangeAspect="1"/>
          </p:cNvPicPr>
          <p:nvPr/>
        </p:nvPicPr>
        <p:blipFill>
          <a:blip r:embed="rId3"/>
          <a:stretch>
            <a:fillRect/>
          </a:stretch>
        </p:blipFill>
        <p:spPr>
          <a:xfrm>
            <a:off x="4874416" y="5199314"/>
            <a:ext cx="2439989" cy="1626659"/>
          </a:xfrm>
          <a:prstGeom prst="rect">
            <a:avLst/>
          </a:prstGeom>
        </p:spPr>
      </p:pic>
    </p:spTree>
    <p:extLst>
      <p:ext uri="{BB962C8B-B14F-4D97-AF65-F5344CB8AC3E}">
        <p14:creationId xmlns:p14="http://schemas.microsoft.com/office/powerpoint/2010/main" val="1527515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E720-2A5C-4685-913C-741A987AEF0C}"/>
              </a:ext>
            </a:extLst>
          </p:cNvPr>
          <p:cNvSpPr>
            <a:spLocks noGrp="1"/>
          </p:cNvSpPr>
          <p:nvPr>
            <p:ph type="title"/>
          </p:nvPr>
        </p:nvSpPr>
        <p:spPr/>
        <p:txBody>
          <a:bodyPr/>
          <a:lstStyle/>
          <a:p>
            <a:r>
              <a:rPr lang="en-US" dirty="0"/>
              <a:t>Most effective Prevention Techniques</a:t>
            </a:r>
          </a:p>
        </p:txBody>
      </p:sp>
      <p:sp>
        <p:nvSpPr>
          <p:cNvPr id="3" name="Content Placeholder 2">
            <a:extLst>
              <a:ext uri="{FF2B5EF4-FFF2-40B4-BE49-F238E27FC236}">
                <a16:creationId xmlns:a16="http://schemas.microsoft.com/office/drawing/2014/main" id="{FA12FB0A-421D-481A-91A1-79DAF0BFB60F}"/>
              </a:ext>
            </a:extLst>
          </p:cNvPr>
          <p:cNvSpPr>
            <a:spLocks noGrp="1"/>
          </p:cNvSpPr>
          <p:nvPr>
            <p:ph idx="1"/>
          </p:nvPr>
        </p:nvSpPr>
        <p:spPr/>
        <p:txBody>
          <a:bodyPr>
            <a:normAutofit fontScale="92500"/>
          </a:bodyPr>
          <a:lstStyle/>
          <a:p>
            <a:r>
              <a:rPr lang="en-US" dirty="0"/>
              <a:t>Guard your personally identifiable information (PII) like the crown jewels they are. </a:t>
            </a:r>
          </a:p>
          <a:p>
            <a:r>
              <a:rPr lang="en-US" dirty="0"/>
              <a:t>Too many pieces of data about you are already freely available on the internet thanks to social media like your full name, home address, relations, employer/job.</a:t>
            </a:r>
          </a:p>
          <a:p>
            <a:r>
              <a:rPr lang="en-US" dirty="0"/>
              <a:t>Your Social Security # is the last and most vital lynchpin in impersonating you as almost everything else is accessible.  Treat this like the valuable commodity it is and evaluate where you provide it and how you store documents containing it.</a:t>
            </a:r>
          </a:p>
          <a:p>
            <a:r>
              <a:rPr lang="en-US" dirty="0"/>
              <a:t>Freeze your credit for the whole family, kids included!</a:t>
            </a:r>
          </a:p>
        </p:txBody>
      </p:sp>
      <p:pic>
        <p:nvPicPr>
          <p:cNvPr id="5" name="Picture 4" descr="A close-up of a helmet&#10;&#10;Description automatically generated with low confidence">
            <a:extLst>
              <a:ext uri="{FF2B5EF4-FFF2-40B4-BE49-F238E27FC236}">
                <a16:creationId xmlns:a16="http://schemas.microsoft.com/office/drawing/2014/main" id="{ECFF467D-E35C-4528-8AD0-10773DD2B4ED}"/>
              </a:ext>
            </a:extLst>
          </p:cNvPr>
          <p:cNvPicPr>
            <a:picLocks noChangeAspect="1"/>
          </p:cNvPicPr>
          <p:nvPr/>
        </p:nvPicPr>
        <p:blipFill>
          <a:blip r:embed="rId2"/>
          <a:stretch>
            <a:fillRect/>
          </a:stretch>
        </p:blipFill>
        <p:spPr>
          <a:xfrm>
            <a:off x="10872727" y="2249487"/>
            <a:ext cx="1175671" cy="1484761"/>
          </a:xfrm>
          <a:prstGeom prst="rect">
            <a:avLst/>
          </a:prstGeom>
        </p:spPr>
      </p:pic>
    </p:spTree>
    <p:extLst>
      <p:ext uri="{BB962C8B-B14F-4D97-AF65-F5344CB8AC3E}">
        <p14:creationId xmlns:p14="http://schemas.microsoft.com/office/powerpoint/2010/main" val="2557762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5E768-356B-4354-B16B-8973268CA123}"/>
              </a:ext>
            </a:extLst>
          </p:cNvPr>
          <p:cNvSpPr>
            <a:spLocks noGrp="1"/>
          </p:cNvSpPr>
          <p:nvPr>
            <p:ph type="title"/>
          </p:nvPr>
        </p:nvSpPr>
        <p:spPr/>
        <p:txBody>
          <a:bodyPr/>
          <a:lstStyle/>
          <a:p>
            <a:r>
              <a:rPr lang="en-US" dirty="0"/>
              <a:t>Freezing Credit  </a:t>
            </a:r>
          </a:p>
        </p:txBody>
      </p:sp>
      <p:sp>
        <p:nvSpPr>
          <p:cNvPr id="3" name="Content Placeholder 2">
            <a:extLst>
              <a:ext uri="{FF2B5EF4-FFF2-40B4-BE49-F238E27FC236}">
                <a16:creationId xmlns:a16="http://schemas.microsoft.com/office/drawing/2014/main" id="{0BE900FB-477A-48B3-B775-B3CEF0FA9D57}"/>
              </a:ext>
            </a:extLst>
          </p:cNvPr>
          <p:cNvSpPr>
            <a:spLocks noGrp="1"/>
          </p:cNvSpPr>
          <p:nvPr>
            <p:ph idx="1"/>
          </p:nvPr>
        </p:nvSpPr>
        <p:spPr/>
        <p:txBody>
          <a:bodyPr>
            <a:normAutofit fontScale="70000" lnSpcReduction="20000"/>
          </a:bodyPr>
          <a:lstStyle/>
          <a:p>
            <a:r>
              <a:rPr lang="en-US" dirty="0"/>
              <a:t>Freezing your credit with the three credit agencies prevents any new lines of credit (loans, credit cards) from being opened in your name without someone first unfreezing it temporarily with additional pieces of information beyond just your social/address/name. </a:t>
            </a:r>
          </a:p>
          <a:p>
            <a:r>
              <a:rPr lang="en-US" dirty="0"/>
              <a:t>The federal government requires all three credit agencies to provide this for FREE but each one doesn’t make it obvious how to go about doing this and often try to sell less effective services to “monitor” your credit rather than freeze it outright.  Not only are these objectively worse as they’ll only notify you after the fact that you’ve been violated, they also do this to charge you money since they can’t charge you for the actual effective freezing!</a:t>
            </a:r>
          </a:p>
          <a:p>
            <a:r>
              <a:rPr lang="en-US" dirty="0"/>
              <a:t>Walkthrough for each agency:</a:t>
            </a:r>
          </a:p>
          <a:p>
            <a:pPr lvl="1"/>
            <a:r>
              <a:rPr lang="en-US" dirty="0"/>
              <a:t>Equifax – </a:t>
            </a:r>
            <a:r>
              <a:rPr lang="en-US" dirty="0">
                <a:hlinkClick r:id="rId2"/>
              </a:rPr>
              <a:t>https://www.equifax.com/personal/credit-report-services/credit-freeze/</a:t>
            </a:r>
            <a:endParaRPr lang="en-US" dirty="0"/>
          </a:p>
          <a:p>
            <a:pPr lvl="1"/>
            <a:r>
              <a:rPr lang="en-US" dirty="0"/>
              <a:t>Experian – </a:t>
            </a:r>
            <a:r>
              <a:rPr lang="en-US" dirty="0">
                <a:hlinkClick r:id="rId3"/>
              </a:rPr>
              <a:t>https://www.experian.com/freeze/center.html</a:t>
            </a:r>
            <a:endParaRPr lang="en-US" dirty="0"/>
          </a:p>
          <a:p>
            <a:pPr lvl="1"/>
            <a:r>
              <a:rPr lang="en-US" dirty="0"/>
              <a:t>Transunion - </a:t>
            </a:r>
            <a:r>
              <a:rPr lang="en-US" dirty="0">
                <a:hlinkClick r:id="rId4"/>
              </a:rPr>
              <a:t>https://www.transunion.com/credit-freeze</a:t>
            </a:r>
            <a:endParaRPr lang="en-US" dirty="0"/>
          </a:p>
        </p:txBody>
      </p:sp>
      <p:pic>
        <p:nvPicPr>
          <p:cNvPr id="7" name="Picture 6" descr="A picture containing text, glass&#10;&#10;Description automatically generated">
            <a:extLst>
              <a:ext uri="{FF2B5EF4-FFF2-40B4-BE49-F238E27FC236}">
                <a16:creationId xmlns:a16="http://schemas.microsoft.com/office/drawing/2014/main" id="{9FF55B1D-8197-4998-BE42-EB641B90FF22}"/>
              </a:ext>
            </a:extLst>
          </p:cNvPr>
          <p:cNvPicPr>
            <a:picLocks noChangeAspect="1"/>
          </p:cNvPicPr>
          <p:nvPr/>
        </p:nvPicPr>
        <p:blipFill>
          <a:blip r:embed="rId5"/>
          <a:stretch>
            <a:fillRect/>
          </a:stretch>
        </p:blipFill>
        <p:spPr>
          <a:xfrm>
            <a:off x="5627204" y="225634"/>
            <a:ext cx="2844155" cy="1871454"/>
          </a:xfrm>
          <a:prstGeom prst="rect">
            <a:avLst/>
          </a:prstGeom>
        </p:spPr>
      </p:pic>
    </p:spTree>
    <p:extLst>
      <p:ext uri="{BB962C8B-B14F-4D97-AF65-F5344CB8AC3E}">
        <p14:creationId xmlns:p14="http://schemas.microsoft.com/office/powerpoint/2010/main" val="26847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E720-2A5C-4685-913C-741A987AEF0C}"/>
              </a:ext>
            </a:extLst>
          </p:cNvPr>
          <p:cNvSpPr>
            <a:spLocks noGrp="1"/>
          </p:cNvSpPr>
          <p:nvPr>
            <p:ph type="title"/>
          </p:nvPr>
        </p:nvSpPr>
        <p:spPr/>
        <p:txBody>
          <a:bodyPr/>
          <a:lstStyle/>
          <a:p>
            <a:r>
              <a:rPr lang="en-US" dirty="0"/>
              <a:t>What if it happens to me?</a:t>
            </a:r>
          </a:p>
        </p:txBody>
      </p:sp>
      <p:sp>
        <p:nvSpPr>
          <p:cNvPr id="3" name="Content Placeholder 2">
            <a:extLst>
              <a:ext uri="{FF2B5EF4-FFF2-40B4-BE49-F238E27FC236}">
                <a16:creationId xmlns:a16="http://schemas.microsoft.com/office/drawing/2014/main" id="{FA12FB0A-421D-481A-91A1-79DAF0BFB60F}"/>
              </a:ext>
            </a:extLst>
          </p:cNvPr>
          <p:cNvSpPr>
            <a:spLocks noGrp="1"/>
          </p:cNvSpPr>
          <p:nvPr>
            <p:ph idx="1"/>
          </p:nvPr>
        </p:nvSpPr>
        <p:spPr/>
        <p:txBody>
          <a:bodyPr>
            <a:normAutofit fontScale="85000" lnSpcReduction="20000"/>
          </a:bodyPr>
          <a:lstStyle/>
          <a:p>
            <a:r>
              <a:rPr lang="en-US" dirty="0"/>
              <a:t>It happens to the best of us, and when it does… it’s a long bumpy ride to get your life back together.</a:t>
            </a:r>
          </a:p>
          <a:p>
            <a:pPr lvl="1"/>
            <a:r>
              <a:rPr lang="en-US" dirty="0"/>
              <a:t>Notify affected creditors &amp; banks</a:t>
            </a:r>
          </a:p>
          <a:p>
            <a:pPr lvl="1"/>
            <a:r>
              <a:rPr lang="en-US" dirty="0"/>
              <a:t>Put a fraud alert on all three credit agencies &amp; check credit reports</a:t>
            </a:r>
          </a:p>
          <a:p>
            <a:pPr lvl="1"/>
            <a:r>
              <a:rPr lang="en-US" dirty="0"/>
              <a:t>Freeze your credit </a:t>
            </a:r>
          </a:p>
          <a:p>
            <a:pPr lvl="1"/>
            <a:r>
              <a:rPr lang="en-US" dirty="0"/>
              <a:t>Report identity theft to the FTC – </a:t>
            </a:r>
            <a:r>
              <a:rPr lang="en-US" dirty="0">
                <a:hlinkClick r:id="rId2"/>
              </a:rPr>
              <a:t>https://identitytheft.gov</a:t>
            </a:r>
            <a:r>
              <a:rPr lang="en-US" dirty="0"/>
              <a:t> </a:t>
            </a:r>
          </a:p>
          <a:p>
            <a:pPr lvl="1"/>
            <a:r>
              <a:rPr lang="en-US" dirty="0"/>
              <a:t>Report identity theft to your local police department – </a:t>
            </a:r>
            <a:r>
              <a:rPr lang="en-US" dirty="0">
                <a:hlinkClick r:id="rId3"/>
              </a:rPr>
              <a:t>Memo</a:t>
            </a:r>
            <a:endParaRPr lang="en-US" dirty="0"/>
          </a:p>
          <a:p>
            <a:pPr lvl="1"/>
            <a:r>
              <a:rPr lang="en-US" dirty="0"/>
              <a:t>Work with all three credit agencies to remove fraudulent info – </a:t>
            </a:r>
            <a:r>
              <a:rPr lang="en-US" dirty="0">
                <a:hlinkClick r:id="rId4"/>
              </a:rPr>
              <a:t>Sample Letter</a:t>
            </a:r>
            <a:endParaRPr lang="en-US" dirty="0"/>
          </a:p>
          <a:p>
            <a:pPr lvl="1"/>
            <a:r>
              <a:rPr lang="en-US" dirty="0"/>
              <a:t>Change ALL your passwords </a:t>
            </a:r>
          </a:p>
          <a:p>
            <a:pPr lvl="1"/>
            <a:r>
              <a:rPr lang="en-US" dirty="0"/>
              <a:t>Request replacement identification records – </a:t>
            </a:r>
            <a:r>
              <a:rPr lang="en-US" dirty="0">
                <a:hlinkClick r:id="rId5"/>
              </a:rPr>
              <a:t>SSN Card </a:t>
            </a:r>
            <a:r>
              <a:rPr lang="en-US" dirty="0"/>
              <a:t>– </a:t>
            </a:r>
            <a:r>
              <a:rPr lang="en-US" dirty="0">
                <a:hlinkClick r:id="rId6"/>
              </a:rPr>
              <a:t>Drivers licenses </a:t>
            </a:r>
            <a:r>
              <a:rPr lang="en-US" dirty="0"/>
              <a:t>- </a:t>
            </a:r>
            <a:r>
              <a:rPr lang="en-US" dirty="0">
                <a:hlinkClick r:id="rId7"/>
              </a:rPr>
              <a:t>Passport</a:t>
            </a:r>
            <a:endParaRPr lang="en-US" dirty="0"/>
          </a:p>
          <a:p>
            <a:endParaRPr lang="en-US" dirty="0"/>
          </a:p>
        </p:txBody>
      </p:sp>
      <p:pic>
        <p:nvPicPr>
          <p:cNvPr id="7" name="Picture 6">
            <a:extLst>
              <a:ext uri="{FF2B5EF4-FFF2-40B4-BE49-F238E27FC236}">
                <a16:creationId xmlns:a16="http://schemas.microsoft.com/office/drawing/2014/main" id="{DDFAE144-47A4-4829-BD16-DB61B59981E0}"/>
              </a:ext>
            </a:extLst>
          </p:cNvPr>
          <p:cNvPicPr>
            <a:picLocks noChangeAspect="1"/>
          </p:cNvPicPr>
          <p:nvPr/>
        </p:nvPicPr>
        <p:blipFill>
          <a:blip r:embed="rId8"/>
          <a:stretch>
            <a:fillRect/>
          </a:stretch>
        </p:blipFill>
        <p:spPr>
          <a:xfrm>
            <a:off x="6977446" y="204526"/>
            <a:ext cx="3584537" cy="1986186"/>
          </a:xfrm>
          <a:prstGeom prst="rect">
            <a:avLst/>
          </a:prstGeom>
        </p:spPr>
      </p:pic>
    </p:spTree>
    <p:extLst>
      <p:ext uri="{BB962C8B-B14F-4D97-AF65-F5344CB8AC3E}">
        <p14:creationId xmlns:p14="http://schemas.microsoft.com/office/powerpoint/2010/main" val="2397915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E720-2A5C-4685-913C-741A987AEF0C}"/>
              </a:ext>
            </a:extLst>
          </p:cNvPr>
          <p:cNvSpPr>
            <a:spLocks noGrp="1"/>
          </p:cNvSpPr>
          <p:nvPr>
            <p:ph type="title"/>
          </p:nvPr>
        </p:nvSpPr>
        <p:spPr/>
        <p:txBody>
          <a:bodyPr/>
          <a:lstStyle/>
          <a:p>
            <a:r>
              <a:rPr lang="en-US" dirty="0"/>
              <a:t>Family Security</a:t>
            </a:r>
          </a:p>
        </p:txBody>
      </p:sp>
      <p:sp>
        <p:nvSpPr>
          <p:cNvPr id="3" name="Content Placeholder 2">
            <a:extLst>
              <a:ext uri="{FF2B5EF4-FFF2-40B4-BE49-F238E27FC236}">
                <a16:creationId xmlns:a16="http://schemas.microsoft.com/office/drawing/2014/main" id="{FA12FB0A-421D-481A-91A1-79DAF0BFB60F}"/>
              </a:ext>
            </a:extLst>
          </p:cNvPr>
          <p:cNvSpPr>
            <a:spLocks noGrp="1"/>
          </p:cNvSpPr>
          <p:nvPr>
            <p:ph idx="1"/>
          </p:nvPr>
        </p:nvSpPr>
        <p:spPr/>
        <p:txBody>
          <a:bodyPr>
            <a:normAutofit lnSpcReduction="10000"/>
          </a:bodyPr>
          <a:lstStyle/>
          <a:p>
            <a:r>
              <a:rPr lang="en-US" dirty="0"/>
              <a:t>Accounts &amp; Passwords Best Practices</a:t>
            </a:r>
          </a:p>
          <a:p>
            <a:pPr lvl="1"/>
            <a:r>
              <a:rPr lang="en-US" dirty="0"/>
              <a:t>Password length is the most important factor in determining the actual difficulty in brute forcing a password:   “ILoveSalisburyUniversity21!”  is a more effective and easier to type/remember password than “1Ed84$z9-!”</a:t>
            </a:r>
          </a:p>
          <a:p>
            <a:pPr lvl="1"/>
            <a:r>
              <a:rPr lang="en-US" dirty="0"/>
              <a:t>Passphrases are ideal, 18+ character phrases are actually faster to type, remember, and harder for any computer/program to hack even when using common words.</a:t>
            </a:r>
          </a:p>
          <a:p>
            <a:pPr lvl="1"/>
            <a:r>
              <a:rPr lang="en-US" dirty="0"/>
              <a:t>You should only have to realistically remember 2-3 passwords:  personal email account, work email account, and password manager login.  All other passwords should be unique to each service and will be in your password manager!</a:t>
            </a:r>
          </a:p>
        </p:txBody>
      </p:sp>
      <p:pic>
        <p:nvPicPr>
          <p:cNvPr id="5" name="Picture 4" descr="A picture containing person, indoor, floor&#10;&#10;Description automatically generated">
            <a:extLst>
              <a:ext uri="{FF2B5EF4-FFF2-40B4-BE49-F238E27FC236}">
                <a16:creationId xmlns:a16="http://schemas.microsoft.com/office/drawing/2014/main" id="{6400BD92-5A1A-4EF0-8BBC-DF6A59F44492}"/>
              </a:ext>
            </a:extLst>
          </p:cNvPr>
          <p:cNvPicPr>
            <a:picLocks noChangeAspect="1"/>
          </p:cNvPicPr>
          <p:nvPr/>
        </p:nvPicPr>
        <p:blipFill>
          <a:blip r:embed="rId2"/>
          <a:stretch>
            <a:fillRect/>
          </a:stretch>
        </p:blipFill>
        <p:spPr>
          <a:xfrm>
            <a:off x="6884643" y="269460"/>
            <a:ext cx="3553998" cy="2367032"/>
          </a:xfrm>
          <a:prstGeom prst="rect">
            <a:avLst/>
          </a:prstGeom>
        </p:spPr>
      </p:pic>
      <p:pic>
        <p:nvPicPr>
          <p:cNvPr id="1028" name="Picture 4" descr="Number of &#10;Characters &#10;4 &#10;5 &#10;6 &#10;7 &#10;8 &#10;9 &#10;10 &#10;11 &#10;12 &#10;13 &#10;14 &#10;15 &#10;16 &#10;18 &#10;Numbers &#10;only &#10;Instantly &#10;Instantly &#10;Instantly &#10;Instantly &#10;Instantly &#10;Instantly &#10;Instantly &#10;2 secs &#10;25 secs &#10;4 mins &#10;41 mins &#10;6 hours &#10;2 days &#10;4 weeks &#10;9 months &#10;Lowercase &#10;Instantly &#10;Instantly &#10;Instantly &#10;Instantly &#10;5 secs &#10;2 mins &#10;58 mins &#10;day &#10;3 weeks &#10;1 year &#10;51 years &#10;1k years &#10;34k years &#10;800k ears &#10;23m years &#10;Numbers, Upper &#10;Upper and &#10;and Lowercase &#10;Lowercase Letters &#10;Instantly &#10;Instantly &#10;Instantly &#10;25 secs &#10;22 mins &#10;19 hours &#10;1 month &#10;5 years &#10;300 years &#10;16k years &#10;800k ears &#10;43m years &#10;2bn years &#10;100bn years &#10;6tn years &#10;Letters &#10;Instantly &#10;Instantly &#10;1 sec &#10;1 min &#10;1 hour &#10;3 days &#10;7 months &#10;41 years &#10;2k years &#10;100k ears, &#10;9m years &#10;600m years &#10;37bn years &#10;2tn years &#10;100 tn years &#10;Numbers, Upper &#10;and Lowercase &#10;Letters, Symbols &#10;Instantly &#10;Instantly &#10;5 secs &#10;6 mins &#10;8 hours &#10;3 weeks &#10;5 years &#10;400 years &#10;34k ears &#10;2m years &#10;200m years &#10;15 bn years &#10;ltn years &#10;93tn years &#10;7qd years ">
            <a:extLst>
              <a:ext uri="{FF2B5EF4-FFF2-40B4-BE49-F238E27FC236}">
                <a16:creationId xmlns:a16="http://schemas.microsoft.com/office/drawing/2014/main" id="{AC61F7EF-C0DB-4A5E-83CE-62BB09234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2261" y="179893"/>
            <a:ext cx="5782365" cy="3653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11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CB8A0-74C8-4912-89F4-22BFAF1DC786}"/>
              </a:ext>
            </a:extLst>
          </p:cNvPr>
          <p:cNvSpPr>
            <a:spLocks noGrp="1"/>
          </p:cNvSpPr>
          <p:nvPr>
            <p:ph type="title"/>
          </p:nvPr>
        </p:nvSpPr>
        <p:spPr/>
        <p:txBody>
          <a:bodyPr/>
          <a:lstStyle/>
          <a:p>
            <a:r>
              <a:rPr lang="en-US" dirty="0"/>
              <a:t>Password Managers</a:t>
            </a:r>
          </a:p>
        </p:txBody>
      </p:sp>
      <p:sp>
        <p:nvSpPr>
          <p:cNvPr id="3" name="Content Placeholder 2">
            <a:extLst>
              <a:ext uri="{FF2B5EF4-FFF2-40B4-BE49-F238E27FC236}">
                <a16:creationId xmlns:a16="http://schemas.microsoft.com/office/drawing/2014/main" id="{099E5198-0A47-4CE3-9897-F912B5BD0854}"/>
              </a:ext>
            </a:extLst>
          </p:cNvPr>
          <p:cNvSpPr>
            <a:spLocks noGrp="1"/>
          </p:cNvSpPr>
          <p:nvPr>
            <p:ph idx="1"/>
          </p:nvPr>
        </p:nvSpPr>
        <p:spPr>
          <a:xfrm>
            <a:off x="7089912" y="2988757"/>
            <a:ext cx="4369264" cy="2647346"/>
          </a:xfrm>
        </p:spPr>
        <p:txBody>
          <a:bodyPr>
            <a:normAutofit fontScale="55000" lnSpcReduction="20000"/>
          </a:bodyPr>
          <a:lstStyle/>
          <a:p>
            <a:r>
              <a:rPr lang="en-US" dirty="0">
                <a:hlinkClick r:id="rId3"/>
              </a:rPr>
              <a:t>1Password </a:t>
            </a:r>
            <a:r>
              <a:rPr lang="en-US" dirty="0"/>
              <a:t>– Paid, feature rich, good for the whole family</a:t>
            </a:r>
          </a:p>
          <a:p>
            <a:r>
              <a:rPr lang="en-US" dirty="0">
                <a:hlinkClick r:id="rId4"/>
              </a:rPr>
              <a:t>Myki.com</a:t>
            </a:r>
            <a:r>
              <a:rPr lang="en-US" dirty="0"/>
              <a:t> – Free password manager app for your phones, stores all passwords locally NOT in the cloud and encrypted on your own device.</a:t>
            </a:r>
          </a:p>
          <a:p>
            <a:r>
              <a:rPr lang="en-US" dirty="0">
                <a:hlinkClick r:id="rId5"/>
              </a:rPr>
              <a:t>Lastpass.com</a:t>
            </a:r>
            <a:r>
              <a:rPr lang="en-US" dirty="0"/>
              <a:t> – Free cloud-based password manager, extremely convenient has web and app functionality with multifactor authentication. Paid version ~36/year</a:t>
            </a:r>
          </a:p>
          <a:p>
            <a:r>
              <a:rPr lang="en-US" dirty="0">
                <a:hlinkClick r:id="rId6"/>
              </a:rPr>
              <a:t>http://Bitwarden.com</a:t>
            </a:r>
            <a:r>
              <a:rPr lang="en-US" dirty="0"/>
              <a:t> – Free open-source password manager with multifactor authentication but minimal features in the free version.  Paid version ~12/year</a:t>
            </a:r>
          </a:p>
        </p:txBody>
      </p:sp>
      <p:pic>
        <p:nvPicPr>
          <p:cNvPr id="5" name="Picture 4" descr="Text&#10;&#10;Description automatically generated with low confidence">
            <a:extLst>
              <a:ext uri="{FF2B5EF4-FFF2-40B4-BE49-F238E27FC236}">
                <a16:creationId xmlns:a16="http://schemas.microsoft.com/office/drawing/2014/main" id="{A2D1EB8E-C445-4036-B55F-CBC06162BCD7}"/>
              </a:ext>
            </a:extLst>
          </p:cNvPr>
          <p:cNvPicPr>
            <a:picLocks noChangeAspect="1"/>
          </p:cNvPicPr>
          <p:nvPr/>
        </p:nvPicPr>
        <p:blipFill>
          <a:blip r:embed="rId7"/>
          <a:stretch>
            <a:fillRect/>
          </a:stretch>
        </p:blipFill>
        <p:spPr>
          <a:xfrm>
            <a:off x="6653222" y="424053"/>
            <a:ext cx="2738152" cy="1825434"/>
          </a:xfrm>
          <a:prstGeom prst="rect">
            <a:avLst/>
          </a:prstGeom>
        </p:spPr>
      </p:pic>
      <p:sp>
        <p:nvSpPr>
          <p:cNvPr id="6" name="Content Placeholder 2">
            <a:extLst>
              <a:ext uri="{FF2B5EF4-FFF2-40B4-BE49-F238E27FC236}">
                <a16:creationId xmlns:a16="http://schemas.microsoft.com/office/drawing/2014/main" id="{3A70583C-35AA-42F0-9E46-52FE740CF1B7}"/>
              </a:ext>
            </a:extLst>
          </p:cNvPr>
          <p:cNvSpPr txBox="1">
            <a:spLocks/>
          </p:cNvSpPr>
          <p:nvPr/>
        </p:nvSpPr>
        <p:spPr>
          <a:xfrm>
            <a:off x="1067899" y="2450498"/>
            <a:ext cx="6022013" cy="39834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dirty="0"/>
              <a:t>Why not use a browser?</a:t>
            </a:r>
          </a:p>
          <a:p>
            <a:r>
              <a:rPr lang="en-US" dirty="0"/>
              <a:t>Things to look for in a password manager</a:t>
            </a:r>
          </a:p>
          <a:p>
            <a:pPr lvl="1"/>
            <a:r>
              <a:rPr lang="en-US" dirty="0"/>
              <a:t>Local / Cloud</a:t>
            </a:r>
          </a:p>
          <a:p>
            <a:pPr lvl="1"/>
            <a:r>
              <a:rPr lang="en-US" dirty="0"/>
              <a:t>Dark Web</a:t>
            </a:r>
          </a:p>
          <a:p>
            <a:pPr lvl="1"/>
            <a:r>
              <a:rPr lang="en-US" dirty="0"/>
              <a:t>Travel Modes </a:t>
            </a:r>
          </a:p>
          <a:p>
            <a:pPr lvl="1"/>
            <a:r>
              <a:rPr lang="en-US" dirty="0"/>
              <a:t>Copy/Paste</a:t>
            </a:r>
          </a:p>
          <a:p>
            <a:pPr lvl="1"/>
            <a:r>
              <a:rPr lang="en-US" dirty="0"/>
              <a:t>Fix Compromised Accounts</a:t>
            </a:r>
          </a:p>
          <a:p>
            <a:pPr lvl="1"/>
            <a:r>
              <a:rPr lang="en-US" dirty="0"/>
              <a:t>Life Events</a:t>
            </a:r>
          </a:p>
        </p:txBody>
      </p:sp>
    </p:spTree>
    <p:extLst>
      <p:ext uri="{BB962C8B-B14F-4D97-AF65-F5344CB8AC3E}">
        <p14:creationId xmlns:p14="http://schemas.microsoft.com/office/powerpoint/2010/main" val="2670459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48B3-91CE-4F0C-A957-38A8B6A52C63}"/>
              </a:ext>
            </a:extLst>
          </p:cNvPr>
          <p:cNvSpPr>
            <a:spLocks noGrp="1"/>
          </p:cNvSpPr>
          <p:nvPr>
            <p:ph type="title"/>
          </p:nvPr>
        </p:nvSpPr>
        <p:spPr/>
        <p:txBody>
          <a:bodyPr/>
          <a:lstStyle/>
          <a:p>
            <a:r>
              <a:rPr lang="en-US" dirty="0"/>
              <a:t>Multifactor Authentication</a:t>
            </a:r>
          </a:p>
        </p:txBody>
      </p:sp>
      <p:sp>
        <p:nvSpPr>
          <p:cNvPr id="3" name="Content Placeholder 2">
            <a:extLst>
              <a:ext uri="{FF2B5EF4-FFF2-40B4-BE49-F238E27FC236}">
                <a16:creationId xmlns:a16="http://schemas.microsoft.com/office/drawing/2014/main" id="{5F92DE49-DDB1-458D-B314-AA13EE28E83C}"/>
              </a:ext>
            </a:extLst>
          </p:cNvPr>
          <p:cNvSpPr>
            <a:spLocks noGrp="1"/>
          </p:cNvSpPr>
          <p:nvPr>
            <p:ph idx="1"/>
          </p:nvPr>
        </p:nvSpPr>
        <p:spPr/>
        <p:txBody>
          <a:bodyPr>
            <a:normAutofit fontScale="77500" lnSpcReduction="20000"/>
          </a:bodyPr>
          <a:lstStyle/>
          <a:p>
            <a:r>
              <a:rPr lang="en-US" dirty="0"/>
              <a:t>Multifactor Authentication requires an additional step beyond just your password to be able to login.</a:t>
            </a:r>
          </a:p>
          <a:p>
            <a:r>
              <a:rPr lang="en-US" dirty="0"/>
              <a:t>Most important for your financial systems and email accounts.  Email accounts if compromised can then be used to “forgot my password” most other systems even if you use unique and complex/long passwords for all other sites.  Your email account is one of your crown jewels that should be as protected as your financial accounts.</a:t>
            </a:r>
          </a:p>
          <a:p>
            <a:r>
              <a:rPr lang="en-US" dirty="0"/>
              <a:t>Best forms of multifactor are those that leverage an application on your phone such as Duo, Google Authenticator, Microsoft Authenticator, RSA, etc.  MFA that relies only on texting you a code is a weaker alternative and phones/texting is vulnerable to many exploits as the system was never designed to be secure.  Always use MFA apps whenever possible, insist on them for your banks.</a:t>
            </a:r>
          </a:p>
        </p:txBody>
      </p:sp>
    </p:spTree>
    <p:extLst>
      <p:ext uri="{BB962C8B-B14F-4D97-AF65-F5344CB8AC3E}">
        <p14:creationId xmlns:p14="http://schemas.microsoft.com/office/powerpoint/2010/main" val="3139684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48B3-91CE-4F0C-A957-38A8B6A52C63}"/>
              </a:ext>
            </a:extLst>
          </p:cNvPr>
          <p:cNvSpPr>
            <a:spLocks noGrp="1"/>
          </p:cNvSpPr>
          <p:nvPr>
            <p:ph type="title"/>
          </p:nvPr>
        </p:nvSpPr>
        <p:spPr>
          <a:xfrm>
            <a:off x="3248509" y="662692"/>
            <a:ext cx="9905998" cy="1478570"/>
          </a:xfrm>
        </p:spPr>
        <p:txBody>
          <a:bodyPr/>
          <a:lstStyle/>
          <a:p>
            <a:r>
              <a:rPr lang="en-US" dirty="0"/>
              <a:t>Home Network Security	</a:t>
            </a:r>
          </a:p>
        </p:txBody>
      </p:sp>
      <p:sp>
        <p:nvSpPr>
          <p:cNvPr id="3" name="Content Placeholder 2">
            <a:extLst>
              <a:ext uri="{FF2B5EF4-FFF2-40B4-BE49-F238E27FC236}">
                <a16:creationId xmlns:a16="http://schemas.microsoft.com/office/drawing/2014/main" id="{5F92DE49-DDB1-458D-B314-AA13EE28E83C}"/>
              </a:ext>
            </a:extLst>
          </p:cNvPr>
          <p:cNvSpPr>
            <a:spLocks noGrp="1"/>
          </p:cNvSpPr>
          <p:nvPr>
            <p:ph idx="1"/>
          </p:nvPr>
        </p:nvSpPr>
        <p:spPr/>
        <p:txBody>
          <a:bodyPr>
            <a:normAutofit/>
          </a:bodyPr>
          <a:lstStyle/>
          <a:p>
            <a:r>
              <a:rPr lang="en-US" dirty="0"/>
              <a:t>Strong Password for </a:t>
            </a:r>
            <a:r>
              <a:rPr lang="en-US" dirty="0" err="1"/>
              <a:t>WiFi</a:t>
            </a:r>
            <a:endParaRPr lang="en-US" dirty="0"/>
          </a:p>
          <a:p>
            <a:r>
              <a:rPr lang="en-US" dirty="0"/>
              <a:t>Guest / Separate Networks</a:t>
            </a:r>
          </a:p>
          <a:p>
            <a:r>
              <a:rPr lang="en-US" dirty="0"/>
              <a:t>IOT</a:t>
            </a:r>
          </a:p>
          <a:p>
            <a:pPr lvl="1"/>
            <a:r>
              <a:rPr lang="en-US" dirty="0"/>
              <a:t>Check for Updates</a:t>
            </a:r>
          </a:p>
          <a:p>
            <a:pPr lvl="1"/>
            <a:r>
              <a:rPr lang="en-US" dirty="0"/>
              <a:t>Privacy Features</a:t>
            </a:r>
          </a:p>
          <a:p>
            <a:pPr lvl="2"/>
            <a:r>
              <a:rPr lang="en-US" dirty="0"/>
              <a:t>Arlo Privacy Shutter</a:t>
            </a:r>
          </a:p>
          <a:p>
            <a:pPr lvl="2"/>
            <a:r>
              <a:rPr lang="en-US" dirty="0"/>
              <a:t>DON’T THROW AWAY</a:t>
            </a:r>
          </a:p>
        </p:txBody>
      </p:sp>
      <p:pic>
        <p:nvPicPr>
          <p:cNvPr id="3074" name="Picture 2" descr="Trending Internet of Things Statistics for 2021: &#10;• The internet of things market revenue is $212 billion worldwide &#10;• Google Home will have the largest IOT devices market share by 2021, at 48%. &#10;• The average number of connected devices per household in 2020 will be 50. &#10;• By 2021, 35 billion IOT devices will be installed around the world. ">
            <a:extLst>
              <a:ext uri="{FF2B5EF4-FFF2-40B4-BE49-F238E27FC236}">
                <a16:creationId xmlns:a16="http://schemas.microsoft.com/office/drawing/2014/main" id="{992BCD33-51AE-4A01-AEE5-7E42F7762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5148" y="2342865"/>
            <a:ext cx="7128221" cy="2246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5029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125</TotalTime>
  <Words>1003</Words>
  <Application>Microsoft Office PowerPoint</Application>
  <PresentationFormat>Widescreen</PresentationFormat>
  <Paragraphs>69</Paragraphs>
  <Slides>11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Tw Cen MT</vt:lpstr>
      <vt:lpstr>Circuit</vt:lpstr>
      <vt:lpstr>Identity Theft &amp; cybersecurity</vt:lpstr>
      <vt:lpstr>What is Identity Theft?</vt:lpstr>
      <vt:lpstr>Most effective Prevention Techniques</vt:lpstr>
      <vt:lpstr>Freezing Credit  </vt:lpstr>
      <vt:lpstr>What if it happens to me?</vt:lpstr>
      <vt:lpstr>Family Security</vt:lpstr>
      <vt:lpstr>Password Managers</vt:lpstr>
      <vt:lpstr>Multifactor Authentication</vt:lpstr>
      <vt:lpstr>Home Network Security </vt:lpstr>
      <vt:lpstr>Application Security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Identity Theft &amp; cybersecurity</dc:title>
  <dc:creator>Steven Blankenship</dc:creator>
  <cp:lastModifiedBy>Steven Blankenship</cp:lastModifiedBy>
  <cp:revision>2</cp:revision>
  <dcterms:created xsi:type="dcterms:W3CDTF">2021-09-29T11:52:20Z</dcterms:created>
  <dcterms:modified xsi:type="dcterms:W3CDTF">2021-09-29T17:29:17Z</dcterms:modified>
</cp:coreProperties>
</file>