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66" r:id="rId2"/>
    <p:sldId id="284" r:id="rId3"/>
    <p:sldId id="281" r:id="rId4"/>
    <p:sldId id="273" r:id="rId5"/>
    <p:sldId id="274" r:id="rId6"/>
    <p:sldId id="290" r:id="rId7"/>
    <p:sldId id="287" r:id="rId8"/>
    <p:sldId id="288" r:id="rId9"/>
    <p:sldId id="291" r:id="rId10"/>
    <p:sldId id="279" r:id="rId11"/>
    <p:sldId id="271" r:id="rId12"/>
    <p:sldId id="272" r:id="rId13"/>
    <p:sldId id="280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Sura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5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4"/>
    <p:restoredTop sz="93779"/>
  </p:normalViewPr>
  <p:slideViewPr>
    <p:cSldViewPr snapToGrid="0">
      <p:cViewPr varScale="1">
        <p:scale>
          <a:sx n="67" d="100"/>
          <a:sy n="67" d="100"/>
        </p:scale>
        <p:origin x="5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321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72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04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97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559DB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74161" y="630382"/>
            <a:ext cx="7384089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SzPts val="4200"/>
              <a:buFont typeface="Corbel"/>
              <a:buNone/>
              <a:defRPr sz="4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4025" marR="0" lvl="0" indent="-316865" algn="l" rtl="0">
              <a:spcBef>
                <a:spcPts val="2000"/>
              </a:spcBef>
              <a:buClr>
                <a:srgbClr val="A5A5A5"/>
              </a:buClr>
              <a:buSzPts val="2160"/>
              <a:buFont typeface="Noto Sans Symbols"/>
              <a:buChar char="↗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1469" algn="l" rtl="0">
              <a:spcBef>
                <a:spcPts val="600"/>
              </a:spcBef>
              <a:buClr>
                <a:srgbClr val="3F3F3F"/>
              </a:buClr>
              <a:buSzPts val="198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31775" algn="l" rtl="0">
              <a:spcBef>
                <a:spcPts val="600"/>
              </a:spcBef>
              <a:buClr>
                <a:srgbClr val="A5A5A5"/>
              </a:buClr>
              <a:buSzPts val="18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36855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28918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0763" marR="0" lvl="5" indent="-241618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25725" marR="0" lvl="6" indent="-241618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0213" marR="0" lvl="7" indent="-241618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13113" marR="0" lvl="8" indent="-241617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Shape 33" descr="A drawing of a face  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486" y="630382"/>
            <a:ext cx="1205675" cy="96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wrap="square" lIns="91425" tIns="45700" rIns="182875" bIns="365750" anchor="b" anchorCtr="0">
            <a:noAutofit/>
          </a:bodyPr>
          <a:lstStyle/>
          <a:p>
            <a:pPr marL="0" marR="0" lvl="0" indent="-266700" algn="l" rtl="0">
              <a:spcBef>
                <a:spcPts val="0"/>
              </a:spcBef>
              <a:buClr>
                <a:schemeClr val="dk1"/>
              </a:buClr>
              <a:buSzPts val="4200"/>
              <a:buFont typeface="Calibri"/>
              <a:buNone/>
            </a:pPr>
            <a:endParaRPr sz="4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284163" y="6263389"/>
            <a:ext cx="2743200" cy="137411"/>
          </a:xfrm>
          <a:prstGeom prst="rect">
            <a:avLst/>
          </a:prstGeom>
          <a:solidFill>
            <a:srgbClr val="559DB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3026392" y="6263389"/>
            <a:ext cx="1600200" cy="137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4626864" y="6263389"/>
            <a:ext cx="4233672" cy="1374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29768" y="4814125"/>
            <a:ext cx="6621398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ts val="4200"/>
              <a:buFont typeface="Corbel"/>
              <a:buNone/>
              <a:defRPr sz="4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75488" y="5861304"/>
            <a:ext cx="6575678" cy="4023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A5A5A5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SzPts val="144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600"/>
              </a:spcBef>
              <a:buClr>
                <a:srgbClr val="3F3F3F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600"/>
              </a:spcBef>
              <a:buClr>
                <a:srgbClr val="A5A5A5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600"/>
              </a:spcBef>
              <a:buClr>
                <a:srgbClr val="3F3F3F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600"/>
              </a:spcBef>
              <a:buClr>
                <a:srgbClr val="A5A5A5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Shape 56" descr="A drawing of a face  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1166" y="4702195"/>
            <a:ext cx="1944839" cy="1561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Pictur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284162" y="443754"/>
            <a:ext cx="8574087" cy="43702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4025" marR="0" lvl="0" indent="-454025" algn="l" rtl="0">
              <a:spcBef>
                <a:spcPts val="2000"/>
              </a:spcBef>
              <a:buClr>
                <a:srgbClr val="A5A5A5"/>
              </a:buClr>
              <a:buSzPts val="216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1469" algn="l" rtl="0">
              <a:spcBef>
                <a:spcPts val="600"/>
              </a:spcBef>
              <a:buClr>
                <a:srgbClr val="3F3F3F"/>
              </a:buClr>
              <a:buSzPts val="198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31775" algn="l" rtl="0">
              <a:spcBef>
                <a:spcPts val="600"/>
              </a:spcBef>
              <a:buClr>
                <a:srgbClr val="A5A5A5"/>
              </a:buClr>
              <a:buSzPts val="18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36855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28918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0763" marR="0" lvl="5" indent="-241618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25725" marR="0" lvl="6" indent="-241618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0213" marR="0" lvl="7" indent="-241618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13113" marR="0" lvl="8" indent="-241617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wrap="square" lIns="91425" tIns="45700" rIns="182875" bIns="365750" anchor="b" anchorCtr="0">
            <a:noAutofit/>
          </a:bodyPr>
          <a:lstStyle/>
          <a:p>
            <a:pPr marL="0" marR="0" lvl="0" indent="-266700" algn="l" rtl="0">
              <a:spcBef>
                <a:spcPts val="0"/>
              </a:spcBef>
              <a:buClr>
                <a:schemeClr val="dk1"/>
              </a:buClr>
              <a:buSzPts val="4200"/>
              <a:buFont typeface="Calibri"/>
              <a:buNone/>
            </a:pPr>
            <a:endParaRPr sz="4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284163" y="6263389"/>
            <a:ext cx="2743200" cy="137411"/>
          </a:xfrm>
          <a:prstGeom prst="rect">
            <a:avLst/>
          </a:prstGeom>
          <a:solidFill>
            <a:srgbClr val="559DB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3026392" y="6263389"/>
            <a:ext cx="1600200" cy="137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4626864" y="6263389"/>
            <a:ext cx="4233672" cy="1374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84164" y="4814047"/>
            <a:ext cx="6631534" cy="10488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ts val="4200"/>
              <a:buFont typeface="Corbel"/>
              <a:buNone/>
              <a:defRPr sz="4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70647" y="5862918"/>
            <a:ext cx="6445051" cy="403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A5A5A5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SzPts val="144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600"/>
              </a:spcBef>
              <a:buClr>
                <a:srgbClr val="3F3F3F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600"/>
              </a:spcBef>
              <a:buClr>
                <a:srgbClr val="A5A5A5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600"/>
              </a:spcBef>
              <a:buClr>
                <a:srgbClr val="3F3F3F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600"/>
              </a:spcBef>
              <a:buClr>
                <a:srgbClr val="A5A5A5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" name="Shape 68" descr="A drawing of a face  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5697" y="4708818"/>
            <a:ext cx="1944839" cy="1561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559DB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474161" y="630382"/>
            <a:ext cx="7384089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SzPts val="4200"/>
              <a:buFont typeface="Corbel"/>
              <a:buNone/>
              <a:defRPr sz="4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03412" y="2151063"/>
            <a:ext cx="3931920" cy="397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4025" marR="0" lvl="0" indent="-328295" algn="l" rtl="0">
              <a:spcBef>
                <a:spcPts val="2000"/>
              </a:spcBef>
              <a:buClr>
                <a:srgbClr val="A5A5A5"/>
              </a:buClr>
              <a:buSzPts val="198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600"/>
              </a:spcBef>
              <a:buClr>
                <a:srgbClr val="3F3F3F"/>
              </a:buClr>
              <a:buSzPts val="18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43205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36855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28918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0763" marR="0" lvl="5" indent="-241618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25725" marR="0" lvl="6" indent="-241618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0213" marR="0" lvl="7" indent="-241618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13113" marR="0" lvl="8" indent="-241617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778188" y="2151063"/>
            <a:ext cx="3931920" cy="397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4025" marR="0" lvl="0" indent="-328295" algn="l" rtl="0">
              <a:spcBef>
                <a:spcPts val="2000"/>
              </a:spcBef>
              <a:buClr>
                <a:srgbClr val="A5A5A5"/>
              </a:buClr>
              <a:buSzPts val="198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600"/>
              </a:spcBef>
              <a:buClr>
                <a:srgbClr val="3F3F3F"/>
              </a:buClr>
              <a:buSzPts val="18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43205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36855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28918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0763" marR="0" lvl="5" indent="-241618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25725" marR="0" lvl="6" indent="-241618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0213" marR="0" lvl="7" indent="-241618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13113" marR="0" lvl="8" indent="-241617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Shape 80" descr="A drawing of a face  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486" y="630382"/>
            <a:ext cx="1205675" cy="96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559DB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474161" y="630382"/>
            <a:ext cx="7384089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SzPts val="4200"/>
              <a:buFont typeface="Corbel"/>
              <a:buNone/>
              <a:defRPr sz="4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buClr>
                <a:srgbClr val="A5A5A5"/>
              </a:buClr>
              <a:buSzPts val="2340"/>
              <a:buFont typeface="Noto Sans Symbols"/>
              <a:buNone/>
              <a:defRPr sz="2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600"/>
              </a:spcBef>
              <a:buClr>
                <a:srgbClr val="3F3F3F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600"/>
              </a:spcBef>
              <a:buClr>
                <a:srgbClr val="A5A5A5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600"/>
              </a:spcBef>
              <a:buClr>
                <a:srgbClr val="3F3F3F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600"/>
              </a:spcBef>
              <a:buClr>
                <a:srgbClr val="A5A5A5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03412" y="2590800"/>
            <a:ext cx="3931920" cy="35353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4025" marR="0" lvl="0" indent="-328295" algn="l" rtl="0">
              <a:spcBef>
                <a:spcPts val="2000"/>
              </a:spcBef>
              <a:buClr>
                <a:srgbClr val="A5A5A5"/>
              </a:buClr>
              <a:buSzPts val="198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600"/>
              </a:spcBef>
              <a:buClr>
                <a:srgbClr val="3F3F3F"/>
              </a:buClr>
              <a:buSzPts val="18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43205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36855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28918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0763" marR="0" lvl="5" indent="-253048" algn="l" rtl="0">
              <a:spcBef>
                <a:spcPts val="600"/>
              </a:spcBef>
              <a:buClr>
                <a:srgbClr val="3F3F3F"/>
              </a:buClr>
              <a:buSzPts val="1440"/>
              <a:buFont typeface="Noto Sans Symbols"/>
              <a:buChar char="↗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25725" marR="0" lvl="6" indent="-253048" algn="l" rtl="0">
              <a:spcBef>
                <a:spcPts val="600"/>
              </a:spcBef>
              <a:buClr>
                <a:srgbClr val="A5A5A5"/>
              </a:buClr>
              <a:buSzPts val="1440"/>
              <a:buFont typeface="Noto Sans Symbols"/>
              <a:buChar char="↗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0213" marR="0" lvl="7" indent="-253048" algn="l" rtl="0">
              <a:spcBef>
                <a:spcPts val="600"/>
              </a:spcBef>
              <a:buClr>
                <a:srgbClr val="3F3F3F"/>
              </a:buClr>
              <a:buSzPts val="1440"/>
              <a:buFont typeface="Noto Sans Symbols"/>
              <a:buChar char="↗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13113" marR="0" lvl="8" indent="-253047" algn="l" rtl="0">
              <a:spcBef>
                <a:spcPts val="600"/>
              </a:spcBef>
              <a:buClr>
                <a:srgbClr val="A5A5A5"/>
              </a:buClr>
              <a:buSzPts val="1440"/>
              <a:buFont typeface="Noto Sans Symbols"/>
              <a:buChar char="↗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779495" y="1735138"/>
            <a:ext cx="3931920" cy="833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buClr>
                <a:srgbClr val="A5A5A5"/>
              </a:buClr>
              <a:buSzPts val="2340"/>
              <a:buFont typeface="Noto Sans Symbols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600"/>
              </a:spcBef>
              <a:buClr>
                <a:srgbClr val="3F3F3F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600"/>
              </a:spcBef>
              <a:buClr>
                <a:srgbClr val="A5A5A5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600"/>
              </a:spcBef>
              <a:buClr>
                <a:srgbClr val="3F3F3F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600"/>
              </a:spcBef>
              <a:buClr>
                <a:srgbClr val="A5A5A5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4779495" y="2590800"/>
            <a:ext cx="3931920" cy="35353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4025" marR="0" lvl="0" indent="-328295" algn="l" rtl="0">
              <a:spcBef>
                <a:spcPts val="2000"/>
              </a:spcBef>
              <a:buClr>
                <a:srgbClr val="A5A5A5"/>
              </a:buClr>
              <a:buSzPts val="198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600"/>
              </a:spcBef>
              <a:buClr>
                <a:srgbClr val="3F3F3F"/>
              </a:buClr>
              <a:buSzPts val="18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43205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36855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28918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0763" marR="0" lvl="5" indent="-253048" algn="l" rtl="0">
              <a:spcBef>
                <a:spcPts val="600"/>
              </a:spcBef>
              <a:buClr>
                <a:srgbClr val="3F3F3F"/>
              </a:buClr>
              <a:buSzPts val="1440"/>
              <a:buFont typeface="Noto Sans Symbols"/>
              <a:buChar char="↗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25725" marR="0" lvl="6" indent="-253048" algn="l" rtl="0">
              <a:spcBef>
                <a:spcPts val="600"/>
              </a:spcBef>
              <a:buClr>
                <a:srgbClr val="A5A5A5"/>
              </a:buClr>
              <a:buSzPts val="1440"/>
              <a:buFont typeface="Noto Sans Symbols"/>
              <a:buChar char="↗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0213" marR="0" lvl="7" indent="-253048" algn="l" rtl="0">
              <a:spcBef>
                <a:spcPts val="600"/>
              </a:spcBef>
              <a:buClr>
                <a:srgbClr val="3F3F3F"/>
              </a:buClr>
              <a:buSzPts val="1440"/>
              <a:buFont typeface="Noto Sans Symbols"/>
              <a:buChar char="↗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13113" marR="0" lvl="8" indent="-253047" algn="l" rtl="0">
              <a:spcBef>
                <a:spcPts val="600"/>
              </a:spcBef>
              <a:buClr>
                <a:srgbClr val="A5A5A5"/>
              </a:buClr>
              <a:buSzPts val="1440"/>
              <a:buFont typeface="Noto Sans Symbols"/>
              <a:buChar char="↗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Shape 94" descr="A drawing of a face  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486" y="630382"/>
            <a:ext cx="1205675" cy="96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559DB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474161" y="630382"/>
            <a:ext cx="7384089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SzPts val="4200"/>
              <a:buFont typeface="Corbel"/>
              <a:buNone/>
              <a:defRPr sz="4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 descr="A drawing of a face  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486" y="630382"/>
            <a:ext cx="1205675" cy="96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1474162" y="6437032"/>
            <a:ext cx="4850438" cy="4209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84163" y="452718"/>
            <a:ext cx="1600200" cy="137411"/>
          </a:xfrm>
          <a:prstGeom prst="rect">
            <a:avLst/>
          </a:prstGeom>
          <a:solidFill>
            <a:srgbClr val="559DB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1885174" y="452718"/>
            <a:ext cx="2743200" cy="137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4626864" y="452718"/>
            <a:ext cx="4233672" cy="1374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 descr="A drawing of a face  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486" y="5890160"/>
            <a:ext cx="1205675" cy="96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2"/>
              </a:buClr>
              <a:buSzPts val="3200"/>
              <a:buFont typeface="Corbel"/>
              <a:buNone/>
              <a:defRPr sz="3200" b="1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783567" y="914400"/>
            <a:ext cx="4069080" cy="52117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4025" marR="0" lvl="0" indent="-328295" algn="l" rtl="0">
              <a:spcBef>
                <a:spcPts val="2000"/>
              </a:spcBef>
              <a:buClr>
                <a:srgbClr val="A5A5A5"/>
              </a:buClr>
              <a:buSzPts val="198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600"/>
              </a:spcBef>
              <a:buClr>
                <a:srgbClr val="3F3F3F"/>
              </a:buClr>
              <a:buSzPts val="18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43205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36855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28918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0763" marR="0" lvl="5" indent="-241618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25725" marR="0" lvl="6" indent="-241618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0213" marR="0" lvl="7" indent="-241618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13113" marR="0" lvl="8" indent="-241617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268941" y="2456329"/>
            <a:ext cx="4069080" cy="3182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SzPts val="108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SzPts val="900"/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600"/>
              </a:spcBef>
              <a:buClr>
                <a:srgbClr val="3F3F3F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600"/>
              </a:spcBef>
              <a:buClr>
                <a:srgbClr val="A5A5A5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600"/>
              </a:spcBef>
              <a:buClr>
                <a:srgbClr val="3F3F3F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600"/>
              </a:spcBef>
              <a:buClr>
                <a:srgbClr val="A5A5A5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1474160" y="6437032"/>
            <a:ext cx="485043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284163" y="452718"/>
            <a:ext cx="1600200" cy="137411"/>
          </a:xfrm>
          <a:prstGeom prst="rect">
            <a:avLst/>
          </a:prstGeom>
          <a:solidFill>
            <a:srgbClr val="559DB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885174" y="452718"/>
            <a:ext cx="2743200" cy="137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4626864" y="452718"/>
            <a:ext cx="4233672" cy="1374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Shape 123" descr="A drawing of a face  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486" y="5890160"/>
            <a:ext cx="1205675" cy="96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284163" y="4801575"/>
            <a:ext cx="6767003" cy="1468437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wrap="square" lIns="91425" tIns="45700" rIns="182875" bIns="365750" anchor="b" anchorCtr="0">
            <a:noAutofit/>
          </a:bodyPr>
          <a:lstStyle/>
          <a:p>
            <a:pPr marL="0" marR="0" lvl="0" indent="-266700" algn="l" rtl="0">
              <a:spcBef>
                <a:spcPts val="0"/>
              </a:spcBef>
              <a:buClr>
                <a:schemeClr val="dk1"/>
              </a:buClr>
              <a:buSzPts val="4200"/>
              <a:buFont typeface="Calibri"/>
              <a:buNone/>
            </a:pPr>
            <a:endParaRPr sz="4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84163" y="6263389"/>
            <a:ext cx="2743200" cy="137411"/>
          </a:xfrm>
          <a:prstGeom prst="rect">
            <a:avLst/>
          </a:prstGeom>
          <a:solidFill>
            <a:srgbClr val="559DB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026392" y="6263389"/>
            <a:ext cx="1600200" cy="137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4626864" y="6263389"/>
            <a:ext cx="4233672" cy="1374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ts val="2800"/>
              <a:buFont typeface="Corbel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2"/>
          </p:nvPr>
        </p:nvSpPr>
        <p:spPr>
          <a:xfrm>
            <a:off x="284163" y="457199"/>
            <a:ext cx="8577072" cy="43525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rgbClr val="A5A5A5"/>
              </a:buClr>
              <a:buSzPts val="2880"/>
              <a:buFont typeface="Noto Sans Symbols"/>
              <a:buNone/>
              <a:defRPr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SzPts val="216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600"/>
              </a:spcBef>
              <a:buClr>
                <a:srgbClr val="3F3F3F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600"/>
              </a:spcBef>
              <a:buClr>
                <a:srgbClr val="A5A5A5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600"/>
              </a:spcBef>
              <a:buClr>
                <a:srgbClr val="3F3F3F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600"/>
              </a:spcBef>
              <a:buClr>
                <a:srgbClr val="A5A5A5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19099" y="5367338"/>
            <a:ext cx="8304213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A5A5A5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SzPts val="108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SzPts val="900"/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600"/>
              </a:spcBef>
              <a:buClr>
                <a:srgbClr val="3F3F3F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600"/>
              </a:spcBef>
              <a:buClr>
                <a:srgbClr val="A5A5A5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600"/>
              </a:spcBef>
              <a:buClr>
                <a:srgbClr val="3F3F3F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600"/>
              </a:spcBef>
              <a:buClr>
                <a:srgbClr val="A5A5A5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 descr="A drawing of a face  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1166" y="4702195"/>
            <a:ext cx="1944839" cy="1561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4025" marR="0" lvl="0" indent="-316865" algn="l" rtl="0">
              <a:spcBef>
                <a:spcPts val="2000"/>
              </a:spcBef>
              <a:buClr>
                <a:srgbClr val="A5A5A5"/>
              </a:buClr>
              <a:buSzPts val="2160"/>
              <a:buFont typeface="Noto Sans Symbols"/>
              <a:buChar char="↗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1469" algn="l" rtl="0">
              <a:spcBef>
                <a:spcPts val="600"/>
              </a:spcBef>
              <a:buClr>
                <a:srgbClr val="3F3F3F"/>
              </a:buClr>
              <a:buSzPts val="198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31775" algn="l" rtl="0">
              <a:spcBef>
                <a:spcPts val="600"/>
              </a:spcBef>
              <a:buClr>
                <a:srgbClr val="A5A5A5"/>
              </a:buClr>
              <a:buSzPts val="18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36855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28918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0763" marR="0" lvl="5" indent="-241618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25725" marR="0" lvl="6" indent="-241618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0213" marR="0" lvl="7" indent="-241618" algn="l" rtl="0">
              <a:spcBef>
                <a:spcPts val="600"/>
              </a:spcBef>
              <a:buClr>
                <a:srgbClr val="3F3F3F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13113" marR="0" lvl="8" indent="-241617" algn="l" rtl="0">
              <a:spcBef>
                <a:spcPts val="600"/>
              </a:spcBef>
              <a:buClr>
                <a:srgbClr val="A5A5A5"/>
              </a:buClr>
              <a:buSzPts val="162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SzPts val="4200"/>
              <a:buFont typeface="Corbel"/>
              <a:buNone/>
              <a:defRPr sz="4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alisbury.edu/pace/recyclerigh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Policy Proposals: City of Salisbury Recycling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47576"/>
            <a:ext cx="6096000" cy="49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National </a:t>
            </a:r>
            <a:r>
              <a:rPr lang="en-US" sz="3400" dirty="0" smtClean="0"/>
              <a:t>Folk </a:t>
            </a:r>
            <a:r>
              <a:rPr lang="en-US" sz="3400" dirty="0"/>
              <a:t>Festival: Zero Waste </a:t>
            </a:r>
            <a:r>
              <a:rPr lang="en-US" sz="3400" dirty="0" smtClean="0"/>
              <a:t>Plan</a:t>
            </a:r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280243" y="2299063"/>
            <a:ext cx="8550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Zero </a:t>
            </a:r>
            <a:r>
              <a:rPr lang="en-US" sz="2400" b="1" dirty="0">
                <a:latin typeface="Calibri"/>
                <a:cs typeface="Calibri"/>
              </a:rPr>
              <a:t>Waste </a:t>
            </a:r>
            <a:r>
              <a:rPr lang="en-US" sz="2400" dirty="0">
                <a:latin typeface="Calibri"/>
                <a:cs typeface="Calibri"/>
              </a:rPr>
              <a:t>is the diversion of non-hazardous waste from landfills through recycling, composting, reducing, and reusing. 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Benefits: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Lucida Grande"/>
              <a:buChar char="↗"/>
            </a:pPr>
            <a:r>
              <a:rPr lang="en-US" sz="2400" dirty="0">
                <a:latin typeface="Calibri"/>
                <a:cs typeface="Calibri"/>
              </a:rPr>
              <a:t>R</a:t>
            </a:r>
            <a:r>
              <a:rPr lang="en-US" sz="2400" dirty="0" smtClean="0">
                <a:latin typeface="Calibri"/>
                <a:cs typeface="Calibri"/>
              </a:rPr>
              <a:t>educing garbage expenses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Lucida Grande"/>
              <a:buChar char="↗"/>
            </a:pPr>
            <a:r>
              <a:rPr lang="en-US" sz="2400" dirty="0" smtClean="0">
                <a:latin typeface="Calibri"/>
                <a:cs typeface="Calibri"/>
              </a:rPr>
              <a:t>Diverting materials from entering the landfill 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Lucida Grande"/>
              <a:buChar char="↗"/>
            </a:pPr>
            <a:r>
              <a:rPr lang="en-US" sz="2400" dirty="0" smtClean="0">
                <a:latin typeface="Calibri"/>
                <a:cs typeface="Calibri"/>
              </a:rPr>
              <a:t>Reducing methane generation from landfills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6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 Zero Waste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739231"/>
            <a:ext cx="8128000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spcBef>
                <a:spcPts val="2000"/>
              </a:spcBef>
              <a:buClr>
                <a:schemeClr val="bg1">
                  <a:lumMod val="65000"/>
                </a:schemeClr>
              </a:buClr>
              <a:buFont typeface="Lucida Grande"/>
              <a:buChar char="↗"/>
            </a:pPr>
            <a:r>
              <a:rPr lang="en-US" sz="2400" dirty="0" smtClean="0"/>
              <a:t>Waste </a:t>
            </a:r>
            <a:r>
              <a:rPr lang="en-US" sz="2400" dirty="0"/>
              <a:t>stations </a:t>
            </a:r>
            <a:r>
              <a:rPr lang="en-US" sz="2400" dirty="0" smtClean="0"/>
              <a:t>will </a:t>
            </a:r>
            <a:r>
              <a:rPr lang="en-US" sz="2400" dirty="0"/>
              <a:t>pair trash containers with recycling and compost bins </a:t>
            </a:r>
            <a:endParaRPr lang="en-US" sz="2400" dirty="0" smtClean="0"/>
          </a:p>
          <a:p>
            <a:pPr marL="342900" lvl="1" indent="-342900">
              <a:spcBef>
                <a:spcPts val="2000"/>
              </a:spcBef>
              <a:buClr>
                <a:schemeClr val="bg1">
                  <a:lumMod val="65000"/>
                </a:schemeClr>
              </a:buClr>
              <a:buFont typeface="Lucida Grande"/>
              <a:buChar char="↗"/>
            </a:pPr>
            <a:r>
              <a:rPr lang="en-US" sz="2400" dirty="0" smtClean="0"/>
              <a:t>The Green </a:t>
            </a:r>
            <a:r>
              <a:rPr lang="en-US" sz="2400" dirty="0"/>
              <a:t>Committee will work with food vendors prior to the </a:t>
            </a:r>
            <a:r>
              <a:rPr lang="en-US" sz="2400" dirty="0" smtClean="0"/>
              <a:t>event</a:t>
            </a:r>
          </a:p>
          <a:p>
            <a:pPr marL="342900" lvl="1" indent="-342900">
              <a:spcBef>
                <a:spcPts val="2000"/>
              </a:spcBef>
              <a:buClr>
                <a:schemeClr val="bg1">
                  <a:lumMod val="65000"/>
                </a:schemeClr>
              </a:buClr>
              <a:buFont typeface="Lucida Grande"/>
              <a:buChar char="↗"/>
            </a:pPr>
            <a:r>
              <a:rPr lang="en-US" sz="2400" dirty="0" smtClean="0"/>
              <a:t>Zero </a:t>
            </a:r>
            <a:r>
              <a:rPr lang="en-US" sz="2400" dirty="0"/>
              <a:t>Waste volunteers will remove contamination from </a:t>
            </a:r>
            <a:r>
              <a:rPr lang="en-US" sz="2400" dirty="0" smtClean="0"/>
              <a:t>waste </a:t>
            </a:r>
            <a:r>
              <a:rPr lang="en-US" sz="2400" dirty="0"/>
              <a:t>streams. </a:t>
            </a:r>
            <a:br>
              <a:rPr lang="en-US" sz="2400" dirty="0"/>
            </a:br>
            <a:endParaRPr lang="en-US" sz="2400" dirty="0" smtClean="0"/>
          </a:p>
          <a:p>
            <a:pPr lvl="1">
              <a:buAutoNum type="arabicPeriod"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41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Reusable </a:t>
            </a:r>
            <a:r>
              <a:rPr lang="en-US" dirty="0" smtClean="0"/>
              <a:t>Souvenir Cup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983179"/>
            <a:ext cx="8715747" cy="4643252"/>
          </a:xfrm>
        </p:spPr>
        <p:txBody>
          <a:bodyPr>
            <a:normAutofit/>
          </a:bodyPr>
          <a:lstStyle/>
          <a:p>
            <a:pPr>
              <a:buFont typeface="Lucida Grande"/>
              <a:buChar char="↗"/>
            </a:pPr>
            <a:r>
              <a:rPr lang="en-US" sz="2200" dirty="0" smtClean="0"/>
              <a:t>Fundraising </a:t>
            </a:r>
            <a:r>
              <a:rPr lang="en-US" sz="2200" dirty="0" smtClean="0"/>
              <a:t>opportunity to support zero waste efforts</a:t>
            </a:r>
          </a:p>
          <a:p>
            <a:pPr>
              <a:buFont typeface="Lucida Grande"/>
              <a:buChar char="↗"/>
            </a:pPr>
            <a:r>
              <a:rPr lang="en-US" sz="2200" dirty="0" smtClean="0"/>
              <a:t>“Stadium style”  flat graphic 32 ounce cup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Graphics include: City of Salisbury, National Folk Festival, Zero-waste, and vendor logo  </a:t>
            </a:r>
          </a:p>
          <a:p>
            <a:pPr>
              <a:buFont typeface="Lucida Grande"/>
              <a:buChar char="↗"/>
            </a:pPr>
            <a:r>
              <a:rPr lang="en-US" sz="2200" dirty="0" smtClean="0"/>
              <a:t>Dynamic Drinkware: Cup Company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Order 5,000 cups min. </a:t>
            </a:r>
            <a:r>
              <a:rPr lang="en-US" dirty="0" smtClean="0"/>
              <a:t>$0.87 </a:t>
            </a:r>
            <a:r>
              <a:rPr lang="en-US" dirty="0" smtClean="0"/>
              <a:t>cents per cup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Order 10,000 cups approx. </a:t>
            </a:r>
            <a:r>
              <a:rPr lang="en-US" dirty="0" smtClean="0"/>
              <a:t>$0.70 </a:t>
            </a:r>
            <a:r>
              <a:rPr lang="en-US" dirty="0" smtClean="0"/>
              <a:t>cents per cup</a:t>
            </a:r>
          </a:p>
          <a:p>
            <a:pPr>
              <a:buFont typeface="Lucida Grande"/>
              <a:buChar char="↗"/>
            </a:pPr>
            <a:r>
              <a:rPr lang="en-US" sz="2200" dirty="0" smtClean="0"/>
              <a:t>Sell cup for $5 and provide patrons with a “first free fill”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442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Policy Proposals: City of Salisbury Recycling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84201" y="2197100"/>
            <a:ext cx="7966708" cy="3992563"/>
          </a:xfrm>
        </p:spPr>
        <p:txBody>
          <a:bodyPr/>
          <a:lstStyle/>
          <a:p>
            <a:pPr>
              <a:buFont typeface="Lucida Grande"/>
              <a:buChar char="↗"/>
            </a:pPr>
            <a:r>
              <a:rPr lang="en-US" dirty="0" smtClean="0"/>
              <a:t>Education and advertising </a:t>
            </a:r>
          </a:p>
          <a:p>
            <a:pPr>
              <a:buFont typeface="Lucida Grande"/>
              <a:buChar char="↗"/>
            </a:pPr>
            <a:r>
              <a:rPr lang="en-US" dirty="0" smtClean="0"/>
              <a:t>Outdoor recycling options at city parks</a:t>
            </a:r>
          </a:p>
          <a:p>
            <a:pPr>
              <a:buFont typeface="Lucida Grande"/>
              <a:buChar char="↗"/>
            </a:pPr>
            <a:r>
              <a:rPr lang="en-US" dirty="0" smtClean="0"/>
              <a:t>Business recycling initiative </a:t>
            </a:r>
          </a:p>
          <a:p>
            <a:pPr>
              <a:buFont typeface="Lucida Grande"/>
              <a:buChar char="↗"/>
            </a:pPr>
            <a:r>
              <a:rPr lang="en-US" dirty="0" smtClean="0"/>
              <a:t>Zero waste National Folk Festival </a:t>
            </a:r>
          </a:p>
          <a:p>
            <a:pPr marL="137160" indent="0">
              <a:buNone/>
            </a:pPr>
            <a:r>
              <a:rPr lang="en-US" dirty="0" smtClean="0"/>
              <a:t>For more information and to view our policy briefs visit </a:t>
            </a:r>
            <a:r>
              <a:rPr lang="en-US" dirty="0" smtClean="0">
                <a:hlinkClick r:id="rId2"/>
              </a:rPr>
              <a:t>www.salisbury.edu/pace/recycleright.html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Education and Advertising for Increased Recycling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03" y="2133600"/>
            <a:ext cx="7076747" cy="3992563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Opportunities to improve City recycling offerings: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ew “Recycle </a:t>
            </a:r>
            <a:r>
              <a:rPr lang="en-US" dirty="0" smtClean="0"/>
              <a:t>Right </a:t>
            </a:r>
            <a:r>
              <a:rPr lang="en-US" dirty="0" err="1" smtClean="0"/>
              <a:t>SBY”logo</a:t>
            </a:r>
            <a:r>
              <a:rPr lang="en-US" dirty="0" smtClean="0"/>
              <a:t> </a:t>
            </a:r>
            <a:r>
              <a:rPr lang="en-US" dirty="0" smtClean="0"/>
              <a:t>created by Ms. Kacey Martin, </a:t>
            </a:r>
            <a:r>
              <a:rPr lang="en-US" dirty="0" smtClean="0"/>
              <a:t>Salisbury Sustainability Advisory Committee Member</a:t>
            </a:r>
            <a:endParaRPr lang="en-US" dirty="0" smtClean="0"/>
          </a:p>
          <a:p>
            <a:r>
              <a:rPr lang="en-US" dirty="0" smtClean="0"/>
              <a:t>Stickers and Magnets </a:t>
            </a:r>
            <a:r>
              <a:rPr lang="en-US" dirty="0" smtClean="0"/>
              <a:t>promoting new logo</a:t>
            </a:r>
            <a:endParaRPr lang="en-US" dirty="0" smtClean="0"/>
          </a:p>
          <a:p>
            <a:r>
              <a:rPr lang="en-US" dirty="0" smtClean="0"/>
              <a:t>Distributing recycling </a:t>
            </a:r>
            <a:r>
              <a:rPr lang="en-US" dirty="0"/>
              <a:t>b</a:t>
            </a:r>
            <a:r>
              <a:rPr lang="en-US" dirty="0" smtClean="0"/>
              <a:t>ins </a:t>
            </a:r>
            <a:r>
              <a:rPr lang="en-US" dirty="0" smtClean="0"/>
              <a:t>with </a:t>
            </a:r>
            <a:r>
              <a:rPr lang="en-US" dirty="0" smtClean="0"/>
              <a:t>“</a:t>
            </a:r>
            <a:r>
              <a:rPr lang="en-US" dirty="0" smtClean="0"/>
              <a:t>Recycling Right SBY</a:t>
            </a:r>
            <a:r>
              <a:rPr lang="en-US" dirty="0" smtClean="0"/>
              <a:t>” logo</a:t>
            </a:r>
          </a:p>
          <a:p>
            <a:r>
              <a:rPr lang="en-US" dirty="0"/>
              <a:t>Placing recycling bins in the City’s public </a:t>
            </a:r>
            <a:r>
              <a:rPr lang="en-US" dirty="0" smtClean="0"/>
              <a:t>parks</a:t>
            </a: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Stickers and Magnets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965738"/>
            <a:ext cx="8103429" cy="4562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950" y="4246769"/>
            <a:ext cx="26098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85C47"/>
                </a:solidFill>
              </a:rPr>
              <a:t>http://</a:t>
            </a:r>
            <a:r>
              <a:rPr lang="en-US" dirty="0" err="1" smtClean="0">
                <a:solidFill>
                  <a:srgbClr val="785C47"/>
                </a:solidFill>
              </a:rPr>
              <a:t>salisbury.md</a:t>
            </a:r>
            <a:r>
              <a:rPr lang="en-US" dirty="0" smtClean="0">
                <a:solidFill>
                  <a:srgbClr val="785C47"/>
                </a:solidFill>
              </a:rPr>
              <a:t>/</a:t>
            </a:r>
            <a:r>
              <a:rPr lang="en-US" dirty="0" err="1" smtClean="0">
                <a:solidFill>
                  <a:srgbClr val="785C47"/>
                </a:solidFill>
              </a:rPr>
              <a:t>recycleright</a:t>
            </a:r>
            <a:endParaRPr lang="en-US" dirty="0">
              <a:solidFill>
                <a:srgbClr val="78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</a:t>
            </a:r>
            <a:r>
              <a:rPr lang="en-US" dirty="0" smtClean="0"/>
              <a:t>Bins with City Logos </a:t>
            </a:r>
            <a:endParaRPr lang="en-US" sz="1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buFont typeface="Lucida Grande"/>
              <a:buChar char="↗"/>
            </a:pPr>
            <a:r>
              <a:rPr lang="en-US" dirty="0" smtClean="0"/>
              <a:t>New </a:t>
            </a:r>
            <a:r>
              <a:rPr lang="en-US" dirty="0"/>
              <a:t>face/ logo </a:t>
            </a:r>
            <a:r>
              <a:rPr lang="en-US" dirty="0" smtClean="0"/>
              <a:t>for Salisbury </a:t>
            </a:r>
            <a:r>
              <a:rPr lang="en-US" dirty="0"/>
              <a:t>recycling </a:t>
            </a:r>
          </a:p>
          <a:p>
            <a:pPr marL="342900" indent="-342900">
              <a:buFont typeface="Lucida Grande"/>
              <a:buChar char="↗"/>
            </a:pPr>
            <a:r>
              <a:rPr lang="en-US" dirty="0" smtClean="0"/>
              <a:t>Direct link to access </a:t>
            </a:r>
            <a:r>
              <a:rPr lang="en-US" dirty="0"/>
              <a:t>to </a:t>
            </a:r>
            <a:r>
              <a:rPr lang="en-US" dirty="0" smtClean="0"/>
              <a:t>what can and cannot be recycled through Salisbury’s </a:t>
            </a:r>
            <a:r>
              <a:rPr lang="en-US" dirty="0"/>
              <a:t>recycling </a:t>
            </a:r>
            <a:r>
              <a:rPr lang="en-US" dirty="0" smtClean="0"/>
              <a:t>program</a:t>
            </a:r>
            <a:endParaRPr lang="en-US" dirty="0"/>
          </a:p>
          <a:p>
            <a:endParaRPr lang="en-US" dirty="0" smtClean="0"/>
          </a:p>
          <a:p>
            <a:pPr marL="125730" indent="0">
              <a:buNone/>
            </a:pPr>
            <a:r>
              <a:rPr lang="en-US" i="1" dirty="0" smtClean="0"/>
              <a:t>Mock </a:t>
            </a:r>
            <a:r>
              <a:rPr lang="en-US" i="1" dirty="0"/>
              <a:t>up created by </a:t>
            </a:r>
            <a:r>
              <a:rPr lang="en-US" i="1" dirty="0" smtClean="0"/>
              <a:t>Ms</a:t>
            </a:r>
            <a:r>
              <a:rPr lang="en-US" i="1" dirty="0"/>
              <a:t>. Kacey Martin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47" y="1977008"/>
            <a:ext cx="3939553" cy="2828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-1" r="-4104" b="26663"/>
          <a:stretch/>
        </p:blipFill>
        <p:spPr>
          <a:xfrm>
            <a:off x="2514600" y="4943815"/>
            <a:ext cx="2457450" cy="17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Installing City Park Recycling </a:t>
            </a:r>
            <a:r>
              <a:rPr lang="en-US" sz="4000" dirty="0" smtClean="0"/>
              <a:t>Bins</a:t>
            </a: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74161" y="2082800"/>
            <a:ext cx="7384089" cy="4183063"/>
          </a:xfrm>
        </p:spPr>
        <p:txBody>
          <a:bodyPr/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Lucida Grande"/>
              <a:buChar char="↗"/>
            </a:pPr>
            <a:r>
              <a:rPr lang="en-US" sz="1800" dirty="0"/>
              <a:t>Public Space Recycling Program in Colorado Springs, Colorado (</a:t>
            </a:r>
            <a:r>
              <a:rPr lang="en-US" sz="1800" dirty="0" smtClean="0"/>
              <a:t>2011)</a:t>
            </a:r>
          </a:p>
          <a:p>
            <a:pPr marL="742950" lvl="1" indent="-285750">
              <a:buClr>
                <a:schemeClr val="bg1">
                  <a:lumMod val="50000"/>
                </a:schemeClr>
              </a:buClr>
              <a:buFont typeface="Arial"/>
              <a:buChar char="•"/>
            </a:pPr>
            <a:r>
              <a:rPr lang="en-US" sz="1800" dirty="0" smtClean="0"/>
              <a:t>Placed </a:t>
            </a:r>
            <a:r>
              <a:rPr lang="en-US" sz="1800" dirty="0"/>
              <a:t>90 recycling bins in 7 of the city’s large community parks/sports complexes</a:t>
            </a:r>
          </a:p>
          <a:p>
            <a:pPr marL="742950" lvl="1" indent="-285750">
              <a:buClr>
                <a:schemeClr val="bg1">
                  <a:lumMod val="50000"/>
                </a:schemeClr>
              </a:buClr>
              <a:buFont typeface="Arial"/>
              <a:buChar char="•"/>
            </a:pPr>
            <a:r>
              <a:rPr lang="en-US" sz="1800" dirty="0" smtClean="0"/>
              <a:t>Bins </a:t>
            </a:r>
            <a:r>
              <a:rPr lang="en-US" sz="1800" dirty="0"/>
              <a:t>provided, installed, and maintained by Greener Corners, a public space recycling and environmental organization, for free</a:t>
            </a:r>
          </a:p>
          <a:p>
            <a:pPr marL="742950" lvl="1" indent="-285750">
              <a:buClr>
                <a:schemeClr val="bg1">
                  <a:lumMod val="50000"/>
                </a:schemeClr>
              </a:buClr>
              <a:buFont typeface="Arial"/>
              <a:buChar char="•"/>
            </a:pPr>
            <a:r>
              <a:rPr lang="en-US" sz="1800" dirty="0" smtClean="0"/>
              <a:t>In </a:t>
            </a:r>
            <a:r>
              <a:rPr lang="en-US" sz="1800" dirty="0"/>
              <a:t>return, Greener </a:t>
            </a:r>
            <a:r>
              <a:rPr lang="en-US" sz="1800" dirty="0" smtClean="0"/>
              <a:t>Corners placed advertisements on the </a:t>
            </a:r>
            <a:r>
              <a:rPr lang="en-US" sz="1800" dirty="0"/>
              <a:t>bins. 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Lucida Grande"/>
              <a:buChar char="↗"/>
            </a:pPr>
            <a:r>
              <a:rPr lang="en-US" sz="1800" dirty="0"/>
              <a:t>Oak Ridge Park, Michigan (2017)</a:t>
            </a:r>
          </a:p>
          <a:p>
            <a:pPr marL="742950" lvl="1" indent="-285750">
              <a:buClr>
                <a:schemeClr val="bg1">
                  <a:lumMod val="50000"/>
                </a:schemeClr>
              </a:buClr>
              <a:buFont typeface="Arial"/>
              <a:buChar char="•"/>
            </a:pPr>
            <a:r>
              <a:rPr lang="en-US" sz="1800" dirty="0"/>
              <a:t>20 recycling bins installed in the City’s public park  through the Recycling Bin Grant Program sponsored by the Dr. Pepper Snapple Group with Keep America </a:t>
            </a:r>
            <a:r>
              <a:rPr lang="en-US" sz="1800" dirty="0" smtClean="0"/>
              <a:t>Beautiful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507"/>
            <a:ext cx="2019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Recycling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dk1"/>
                </a:solidFill>
                <a:ea typeface="Corbel"/>
                <a:sym typeface="Corbel"/>
              </a:rPr>
              <a:t>Problem</a:t>
            </a:r>
            <a:r>
              <a:rPr lang="en-US" sz="2200" dirty="0">
                <a:solidFill>
                  <a:schemeClr val="dk1"/>
                </a:solidFill>
                <a:ea typeface="Corbel"/>
                <a:sym typeface="Corbel"/>
              </a:rPr>
              <a:t>: There is no official </a:t>
            </a:r>
            <a:r>
              <a:rPr lang="en-US" sz="2200" dirty="0" smtClean="0">
                <a:solidFill>
                  <a:schemeClr val="dk1"/>
                </a:solidFill>
                <a:ea typeface="Corbel"/>
                <a:sym typeface="Corbel"/>
              </a:rPr>
              <a:t>requirement for business to recycle.  </a:t>
            </a:r>
            <a:endParaRPr lang="en-US" sz="2200" dirty="0">
              <a:solidFill>
                <a:schemeClr val="dk1"/>
              </a:solidFill>
              <a:ea typeface="Corbel"/>
              <a:sym typeface="Corbe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200" dirty="0">
              <a:solidFill>
                <a:schemeClr val="dk1"/>
              </a:solidFill>
              <a:ea typeface="Corbel"/>
              <a:sym typeface="Corbe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dk1"/>
                </a:solidFill>
                <a:ea typeface="Corbel"/>
                <a:sym typeface="Corbel"/>
              </a:rPr>
              <a:t>Solution: </a:t>
            </a:r>
            <a:r>
              <a:rPr lang="en-US" sz="2200" dirty="0">
                <a:solidFill>
                  <a:schemeClr val="dk1"/>
                </a:solidFill>
                <a:ea typeface="Corbel"/>
                <a:sym typeface="Corbel"/>
              </a:rPr>
              <a:t>Implement a business recycling </a:t>
            </a:r>
            <a:r>
              <a:rPr lang="en-US" sz="2200" dirty="0" smtClean="0">
                <a:solidFill>
                  <a:schemeClr val="dk1"/>
                </a:solidFill>
                <a:ea typeface="Corbel"/>
                <a:sym typeface="Corbel"/>
              </a:rPr>
              <a:t>program with </a:t>
            </a:r>
            <a:r>
              <a:rPr lang="en-US" sz="2200" dirty="0">
                <a:solidFill>
                  <a:schemeClr val="dk1"/>
                </a:solidFill>
                <a:ea typeface="Corbel"/>
                <a:sym typeface="Corbel"/>
              </a:rPr>
              <a:t>which Salisbury businesses are required to comply.</a:t>
            </a:r>
          </a:p>
          <a:p>
            <a:pPr marL="457200" indent="-368300">
              <a:lnSpc>
                <a:spcPct val="15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ts val="2200"/>
            </a:pPr>
            <a:r>
              <a:rPr lang="en-US" sz="2200" b="1" dirty="0">
                <a:solidFill>
                  <a:schemeClr val="dk1"/>
                </a:solidFill>
                <a:ea typeface="Corbel"/>
                <a:sym typeface="Corbel"/>
              </a:rPr>
              <a:t>Mandate:</a:t>
            </a:r>
            <a:r>
              <a:rPr lang="en-US" sz="2200" dirty="0">
                <a:solidFill>
                  <a:schemeClr val="dk1"/>
                </a:solidFill>
                <a:ea typeface="Corbel"/>
                <a:sym typeface="Corbel"/>
              </a:rPr>
              <a:t> businesses </a:t>
            </a:r>
            <a:r>
              <a:rPr lang="en-US" sz="2200" dirty="0" smtClean="0">
                <a:solidFill>
                  <a:schemeClr val="dk1"/>
                </a:solidFill>
                <a:ea typeface="Corbel"/>
                <a:sym typeface="Corbel"/>
              </a:rPr>
              <a:t>must meet recycling requirements </a:t>
            </a:r>
            <a:endParaRPr lang="en-US" sz="2200" dirty="0">
              <a:solidFill>
                <a:schemeClr val="dk1"/>
              </a:solidFill>
              <a:ea typeface="Corbel"/>
              <a:sym typeface="Corbel"/>
            </a:endParaRPr>
          </a:p>
          <a:p>
            <a:pPr marL="457200" indent="-368300">
              <a:lnSpc>
                <a:spcPct val="15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ts val="2200"/>
            </a:pPr>
            <a:r>
              <a:rPr lang="en-US" sz="2200" b="1" dirty="0">
                <a:solidFill>
                  <a:schemeClr val="dk1"/>
                </a:solidFill>
                <a:ea typeface="Corbel"/>
                <a:sym typeface="Corbel"/>
              </a:rPr>
              <a:t>Sticker: </a:t>
            </a:r>
            <a:r>
              <a:rPr lang="en-US" sz="2200" dirty="0" smtClean="0">
                <a:solidFill>
                  <a:schemeClr val="dk1"/>
                </a:solidFill>
                <a:ea typeface="Corbel"/>
                <a:sym typeface="Corbel"/>
              </a:rPr>
              <a:t>businesses will receive a sticker advertising </a:t>
            </a:r>
            <a:r>
              <a:rPr lang="en-US" sz="2200" dirty="0">
                <a:solidFill>
                  <a:schemeClr val="dk1"/>
                </a:solidFill>
                <a:ea typeface="Corbel"/>
                <a:sym typeface="Corbel"/>
              </a:rPr>
              <a:t>they recycle</a:t>
            </a:r>
          </a:p>
          <a:p>
            <a:pPr marL="457200" indent="-368300">
              <a:lnSpc>
                <a:spcPct val="15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ts val="2200"/>
            </a:pPr>
            <a:r>
              <a:rPr lang="en-US" sz="2200" b="1" dirty="0">
                <a:solidFill>
                  <a:schemeClr val="dk1"/>
                </a:solidFill>
                <a:ea typeface="Corbel"/>
                <a:sym typeface="Corbel"/>
              </a:rPr>
              <a:t>Website:</a:t>
            </a:r>
            <a:r>
              <a:rPr lang="en-US" sz="2200" dirty="0">
                <a:solidFill>
                  <a:schemeClr val="dk1"/>
                </a:solidFill>
                <a:ea typeface="Corbel"/>
                <a:sym typeface="Corbel"/>
              </a:rPr>
              <a:t> offers resources to businesses about </a:t>
            </a:r>
            <a:r>
              <a:rPr lang="en-US" sz="2200" dirty="0" smtClean="0">
                <a:solidFill>
                  <a:schemeClr val="dk1"/>
                </a:solidFill>
                <a:ea typeface="Corbel"/>
                <a:sym typeface="Corbel"/>
              </a:rPr>
              <a:t>recycling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457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474161" y="630382"/>
            <a:ext cx="7384200" cy="967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Business Recycling Mandate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82053" y="2044400"/>
            <a:ext cx="7076700" cy="399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37160" lvl="0" indent="0" rtl="0">
              <a:spcBef>
                <a:spcPts val="0"/>
              </a:spcBef>
              <a:buNone/>
            </a:pPr>
            <a:r>
              <a:rPr lang="en-US" sz="2200" b="1" dirty="0">
                <a:ea typeface="Corbel"/>
                <a:sym typeface="Corbel"/>
              </a:rPr>
              <a:t>Mandate Conditions: </a:t>
            </a:r>
            <a:r>
              <a:rPr lang="en-US" sz="2200" dirty="0">
                <a:ea typeface="Corbel"/>
                <a:sym typeface="Corbel"/>
              </a:rPr>
              <a:t>Businesses must comply with 1 or more of the following </a:t>
            </a:r>
            <a:r>
              <a:rPr lang="en-US" sz="2200" dirty="0" smtClean="0">
                <a:ea typeface="Corbel"/>
                <a:sym typeface="Corbel"/>
              </a:rPr>
              <a:t>terms</a:t>
            </a:r>
          </a:p>
          <a:p>
            <a:pPr marL="137160" lvl="0" indent="0" rtl="0">
              <a:spcBef>
                <a:spcPts val="0"/>
              </a:spcBef>
              <a:buNone/>
            </a:pPr>
            <a:endParaRPr lang="en-US" sz="2200" dirty="0" smtClean="0">
              <a:ea typeface="Corbel"/>
              <a:sym typeface="Corbel"/>
            </a:endParaRPr>
          </a:p>
          <a:p>
            <a:pPr marL="594360" lvl="0" indent="-457200" rtl="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Corbel"/>
                <a:sym typeface="Corbel"/>
              </a:rPr>
              <a:t>Recycle </a:t>
            </a:r>
            <a:r>
              <a:rPr lang="en-US" dirty="0">
                <a:ea typeface="Corbel"/>
                <a:sym typeface="Corbel"/>
              </a:rPr>
              <a:t>20% of the businesses generated waste</a:t>
            </a:r>
          </a:p>
          <a:p>
            <a:pPr marL="594360" lvl="0" indent="-457200" rtl="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Corbel"/>
                <a:sym typeface="Corbel"/>
              </a:rPr>
              <a:t>Recycle </a:t>
            </a:r>
            <a:r>
              <a:rPr lang="en-US" dirty="0">
                <a:ea typeface="Corbel"/>
                <a:sym typeface="Corbel"/>
              </a:rPr>
              <a:t>2 different types of recyclable items</a:t>
            </a:r>
          </a:p>
          <a:p>
            <a:pPr marL="594360" lvl="0" indent="-457200" rtl="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Corbel"/>
                <a:sym typeface="Corbel"/>
              </a:rPr>
              <a:t>Provide </a:t>
            </a:r>
            <a:r>
              <a:rPr lang="en-US" dirty="0">
                <a:ea typeface="Corbel"/>
                <a:sym typeface="Corbel"/>
              </a:rPr>
              <a:t>options for consumer recycling; bins, etc.</a:t>
            </a:r>
            <a:r>
              <a:rPr lang="en-US" dirty="0">
                <a:ea typeface="Arial"/>
                <a:sym typeface="Arial"/>
              </a:rPr>
              <a:t/>
            </a:r>
            <a:br>
              <a:rPr lang="en-US" dirty="0">
                <a:ea typeface="Arial"/>
                <a:sym typeface="Arial"/>
              </a:rPr>
            </a:br>
            <a:r>
              <a:rPr lang="en-US" sz="2100" dirty="0">
                <a:ea typeface="Arial"/>
                <a:sym typeface="Arial"/>
              </a:rPr>
              <a:t>  </a:t>
            </a:r>
            <a:br>
              <a:rPr lang="en-US" sz="2100" dirty="0">
                <a:ea typeface="Arial"/>
                <a:sym typeface="Arial"/>
              </a:rPr>
            </a:br>
            <a:endParaRPr lang="en-US" sz="2100" dirty="0"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3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474161" y="630382"/>
            <a:ext cx="7384200" cy="967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Business Recycling Sticker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27675" y="2516638"/>
            <a:ext cx="3880200" cy="265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Lucida Grande"/>
              <a:buChar char="↗"/>
            </a:pPr>
            <a:r>
              <a:rPr lang="en-US" sz="2200" dirty="0">
                <a:ea typeface="Corbel"/>
                <a:sym typeface="Corbel"/>
              </a:rPr>
              <a:t>Complimentary sticker for businesses </a:t>
            </a:r>
            <a:r>
              <a:rPr lang="en-US" sz="2200" dirty="0" smtClean="0">
                <a:ea typeface="Corbel"/>
                <a:sym typeface="Corbel"/>
              </a:rPr>
              <a:t>complying </a:t>
            </a:r>
            <a:r>
              <a:rPr lang="en-US" sz="2200" dirty="0">
                <a:ea typeface="Corbel"/>
                <a:sym typeface="Corbel"/>
              </a:rPr>
              <a:t>with the recycling </a:t>
            </a:r>
            <a:r>
              <a:rPr lang="en-US" sz="2200" dirty="0" smtClean="0">
                <a:ea typeface="Corbel"/>
                <a:sym typeface="Corbel"/>
              </a:rPr>
              <a:t>mandate</a:t>
            </a:r>
          </a:p>
          <a:p>
            <a:pPr marL="88900" lvl="0" indent="0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US" sz="2200" dirty="0">
              <a:ea typeface="Corbel"/>
              <a:sym typeface="Corbel"/>
            </a:endParaRPr>
          </a:p>
          <a:p>
            <a:pPr marL="457200" lvl="0" indent="-368300">
              <a:spcBef>
                <a:spcPts val="0"/>
              </a:spcBef>
              <a:buSzPts val="2200"/>
              <a:buFont typeface="Lucida Grande"/>
              <a:buChar char="↗"/>
            </a:pPr>
            <a:r>
              <a:rPr lang="en-US" sz="2200" dirty="0">
                <a:ea typeface="Corbel"/>
                <a:sym typeface="Corbel"/>
              </a:rPr>
              <a:t>Similar to the education and advertising group’s sticker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375" y="2516638"/>
            <a:ext cx="3880325" cy="313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3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474161" y="630382"/>
            <a:ext cx="7384200" cy="967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Business Recycling Website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10603" y="2094600"/>
            <a:ext cx="7076700" cy="399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37160" lvl="0" indent="0">
              <a:spcBef>
                <a:spcPts val="0"/>
              </a:spcBef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50" y="2004225"/>
            <a:ext cx="4888626" cy="245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000" y="2094600"/>
            <a:ext cx="3555251" cy="199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48474"/>
            <a:ext cx="5028051" cy="173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9694" y="4191779"/>
            <a:ext cx="2984201" cy="2648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0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rgbClr val="000000"/>
      </a:dk1>
      <a:lt1>
        <a:srgbClr val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510</Words>
  <Application>Microsoft Macintosh PowerPoint</Application>
  <PresentationFormat>On-screen Show (4:3)</PresentationFormat>
  <Paragraphs>66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Corbel</vt:lpstr>
      <vt:lpstr>Lucida Grande</vt:lpstr>
      <vt:lpstr>Noto Sans Symbols</vt:lpstr>
      <vt:lpstr>Arial</vt:lpstr>
      <vt:lpstr>Spectrum</vt:lpstr>
      <vt:lpstr>Policy Proposals: City of Salisbury Recycling </vt:lpstr>
      <vt:lpstr>Education and Advertising for Increased Recycling</vt:lpstr>
      <vt:lpstr>Stickers and Magnets</vt:lpstr>
      <vt:lpstr>Recycling Bins with City Logos </vt:lpstr>
      <vt:lpstr>Installing City Park Recycling Bins</vt:lpstr>
      <vt:lpstr>Business Recycling</vt:lpstr>
      <vt:lpstr>Business Recycling Mandate</vt:lpstr>
      <vt:lpstr>Business Recycling Sticker</vt:lpstr>
      <vt:lpstr>Business Recycling Website</vt:lpstr>
      <vt:lpstr>National Folk Festival: Zero Waste Plan</vt:lpstr>
      <vt:lpstr>3 Step Zero Waste Plan</vt:lpstr>
      <vt:lpstr>Reusable Souvenir Cup</vt:lpstr>
      <vt:lpstr>Policy Proposals: City of Salisbury Recycling 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Surak</dc:creator>
  <cp:lastModifiedBy>Sarah Surak</cp:lastModifiedBy>
  <cp:revision>28</cp:revision>
  <dcterms:modified xsi:type="dcterms:W3CDTF">2017-12-04T17:57:53Z</dcterms:modified>
</cp:coreProperties>
</file>